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84" r:id="rId5"/>
    <p:sldId id="264" r:id="rId6"/>
    <p:sldId id="265" r:id="rId7"/>
    <p:sldId id="266" r:id="rId8"/>
    <p:sldId id="267" r:id="rId9"/>
    <p:sldId id="268" r:id="rId10"/>
    <p:sldId id="269" r:id="rId11"/>
    <p:sldId id="270" r:id="rId12"/>
    <p:sldId id="272" r:id="rId13"/>
    <p:sldId id="283" r:id="rId14"/>
    <p:sldId id="273" r:id="rId15"/>
    <p:sldId id="274" r:id="rId16"/>
    <p:sldId id="275" r:id="rId17"/>
    <p:sldId id="276" r:id="rId18"/>
    <p:sldId id="277" r:id="rId19"/>
    <p:sldId id="278" r:id="rId20"/>
    <p:sldId id="281" r:id="rId21"/>
    <p:sldId id="282"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D40F37-EF52-4334-96EF-8633E3D3DCA0}" v="1" dt="2023-06-19T08:55:57.2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861" autoAdjust="0"/>
  </p:normalViewPr>
  <p:slideViewPr>
    <p:cSldViewPr snapToGrid="0">
      <p:cViewPr varScale="1">
        <p:scale>
          <a:sx n="95" d="100"/>
          <a:sy n="95" d="100"/>
        </p:scale>
        <p:origin x="99"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hil Arankalle" userId="3298356c95e852e3" providerId="LiveId" clId="{CDD40F37-EF52-4334-96EF-8633E3D3DCA0}"/>
    <pc:docChg chg="modSld">
      <pc:chgData name="Sahil Arankalle" userId="3298356c95e852e3" providerId="LiveId" clId="{CDD40F37-EF52-4334-96EF-8633E3D3DCA0}" dt="2023-06-19T08:59:25.138" v="29" actId="114"/>
      <pc:docMkLst>
        <pc:docMk/>
      </pc:docMkLst>
      <pc:sldChg chg="addSp delSp modSp mod">
        <pc:chgData name="Sahil Arankalle" userId="3298356c95e852e3" providerId="LiveId" clId="{CDD40F37-EF52-4334-96EF-8633E3D3DCA0}" dt="2023-06-19T08:56:09.158" v="28"/>
        <pc:sldMkLst>
          <pc:docMk/>
          <pc:sldMk cId="3901603683" sldId="256"/>
        </pc:sldMkLst>
        <pc:spChg chg="add del mod">
          <ac:chgData name="Sahil Arankalle" userId="3298356c95e852e3" providerId="LiveId" clId="{CDD40F37-EF52-4334-96EF-8633E3D3DCA0}" dt="2023-06-19T08:56:09.158" v="28"/>
          <ac:spMkLst>
            <pc:docMk/>
            <pc:sldMk cId="3901603683" sldId="256"/>
            <ac:spMk id="3" creationId="{DFEE40BE-2DB8-A6D6-1670-7B0B1CF30E51}"/>
          </ac:spMkLst>
        </pc:spChg>
      </pc:sldChg>
      <pc:sldChg chg="modSp mod">
        <pc:chgData name="Sahil Arankalle" userId="3298356c95e852e3" providerId="LiveId" clId="{CDD40F37-EF52-4334-96EF-8633E3D3DCA0}" dt="2023-06-19T08:59:25.138" v="29" actId="114"/>
        <pc:sldMkLst>
          <pc:docMk/>
          <pc:sldMk cId="558102095" sldId="275"/>
        </pc:sldMkLst>
        <pc:spChg chg="mod">
          <ac:chgData name="Sahil Arankalle" userId="3298356c95e852e3" providerId="LiveId" clId="{CDD40F37-EF52-4334-96EF-8633E3D3DCA0}" dt="2023-06-19T08:59:25.138" v="29" actId="114"/>
          <ac:spMkLst>
            <pc:docMk/>
            <pc:sldMk cId="558102095" sldId="275"/>
            <ac:spMk id="14" creationId="{0F5203E3-9FDE-42CE-AF81-174F533BCAC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8C09C7-568A-42A8-9FEF-B1D967C52D62}"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3EAFB251-E566-4E1A-A8CD-F5A5E96AB916}">
      <dgm:prSet/>
      <dgm:spPr>
        <a:noFill/>
        <a:ln>
          <a:noFill/>
        </a:ln>
      </dgm:spPr>
      <dgm:t>
        <a:bodyPr/>
        <a:lstStyle/>
        <a:p>
          <a:r>
            <a:rPr lang="en-US" b="0" i="1" dirty="0">
              <a:solidFill>
                <a:schemeClr val="tx1"/>
              </a:solidFill>
            </a:rPr>
            <a:t>The result of the presentation is a solid foundation for the development of the </a:t>
          </a:r>
          <a:r>
            <a:rPr lang="en-US" b="0" i="1" dirty="0" err="1">
              <a:solidFill>
                <a:schemeClr val="tx1"/>
              </a:solidFill>
            </a:rPr>
            <a:t>ChatGPT</a:t>
          </a:r>
          <a:r>
            <a:rPr lang="en-US" b="0" i="1" dirty="0">
              <a:solidFill>
                <a:schemeClr val="tx1"/>
              </a:solidFill>
            </a:rPr>
            <a:t> Telegram Bot, incorporating </a:t>
          </a:r>
          <a:r>
            <a:rPr lang="en-US" b="0" i="1" dirty="0" err="1">
              <a:solidFill>
                <a:schemeClr val="tx1"/>
              </a:solidFill>
            </a:rPr>
            <a:t>OpenAI's</a:t>
          </a:r>
          <a:r>
            <a:rPr lang="en-US" b="0" i="1" dirty="0">
              <a:solidFill>
                <a:schemeClr val="tx1"/>
              </a:solidFill>
            </a:rPr>
            <a:t> GPT models, a </a:t>
          </a:r>
          <a:r>
            <a:rPr lang="en-US" b="0" i="1" dirty="0" err="1">
              <a:solidFill>
                <a:schemeClr val="tx1"/>
              </a:solidFill>
            </a:rPr>
            <a:t>todo</a:t>
          </a:r>
          <a:r>
            <a:rPr lang="en-US" b="0" i="1" dirty="0">
              <a:solidFill>
                <a:schemeClr val="tx1"/>
              </a:solidFill>
            </a:rPr>
            <a:t> list feature, and the YouTube link download functionality. By leveraging the insights from literature, surveys, and user feedback, the bot can be designed to meet user needs, provide an engaging user experience, and offer valuable functionalities.</a:t>
          </a:r>
          <a:endParaRPr lang="en-IN" dirty="0">
            <a:solidFill>
              <a:schemeClr val="tx1"/>
            </a:solidFill>
          </a:endParaRPr>
        </a:p>
      </dgm:t>
    </dgm:pt>
    <dgm:pt modelId="{68678D01-8EDF-4C36-A811-C93260A63BDF}" type="parTrans" cxnId="{AD994C2E-30AD-4E12-9A65-984062DE82EC}">
      <dgm:prSet/>
      <dgm:spPr/>
      <dgm:t>
        <a:bodyPr/>
        <a:lstStyle/>
        <a:p>
          <a:endParaRPr lang="en-IN"/>
        </a:p>
      </dgm:t>
    </dgm:pt>
    <dgm:pt modelId="{22B8FDE0-4BC5-4295-9694-EFE183E96BC4}" type="sibTrans" cxnId="{AD994C2E-30AD-4E12-9A65-984062DE82EC}">
      <dgm:prSet/>
      <dgm:spPr/>
      <dgm:t>
        <a:bodyPr/>
        <a:lstStyle/>
        <a:p>
          <a:endParaRPr lang="en-IN"/>
        </a:p>
      </dgm:t>
    </dgm:pt>
    <dgm:pt modelId="{404C6622-97C3-4987-973F-2A8A9EDB9F85}">
      <dgm:prSet/>
      <dgm:spPr>
        <a:noFill/>
        <a:ln>
          <a:noFill/>
        </a:ln>
      </dgm:spPr>
      <dgm:t>
        <a:bodyPr/>
        <a:lstStyle/>
        <a:p>
          <a:r>
            <a:rPr lang="en-US" b="0" i="1" dirty="0">
              <a:solidFill>
                <a:schemeClr val="tx1"/>
              </a:solidFill>
            </a:rPr>
            <a:t>The presentation not only showcased the potential of the </a:t>
          </a:r>
          <a:r>
            <a:rPr lang="en-US" b="0" i="1" dirty="0" err="1">
              <a:solidFill>
                <a:schemeClr val="tx1"/>
              </a:solidFill>
            </a:rPr>
            <a:t>ChatGPT</a:t>
          </a:r>
          <a:r>
            <a:rPr lang="en-US" b="0" i="1" dirty="0">
              <a:solidFill>
                <a:schemeClr val="tx1"/>
              </a:solidFill>
            </a:rPr>
            <a:t> Telegram Bot but also highlighted the importance of continuous improvement, ethical considerations, and user-centric design in chatbot development. With further development and refinement, the bot has the potential to be a useful and engaging tool for users on the Telegram platform.</a:t>
          </a:r>
          <a:endParaRPr lang="en-IN" dirty="0">
            <a:solidFill>
              <a:schemeClr val="tx1"/>
            </a:solidFill>
          </a:endParaRPr>
        </a:p>
      </dgm:t>
    </dgm:pt>
    <dgm:pt modelId="{BCE9D3B4-9054-47F0-86FD-F43AFBAE8046}" type="parTrans" cxnId="{1B571809-41F3-4457-8926-ACFAE4FEA047}">
      <dgm:prSet/>
      <dgm:spPr/>
      <dgm:t>
        <a:bodyPr/>
        <a:lstStyle/>
        <a:p>
          <a:endParaRPr lang="en-IN"/>
        </a:p>
      </dgm:t>
    </dgm:pt>
    <dgm:pt modelId="{5049EC1A-D9DB-4752-B7A8-E73AA3374490}" type="sibTrans" cxnId="{1B571809-41F3-4457-8926-ACFAE4FEA047}">
      <dgm:prSet/>
      <dgm:spPr/>
      <dgm:t>
        <a:bodyPr/>
        <a:lstStyle/>
        <a:p>
          <a:endParaRPr lang="en-IN"/>
        </a:p>
      </dgm:t>
    </dgm:pt>
    <dgm:pt modelId="{3DDC496A-5B3A-4DD4-AA56-90436F3B0343}" type="pres">
      <dgm:prSet presAssocID="{0C8C09C7-568A-42A8-9FEF-B1D967C52D62}" presName="diagram" presStyleCnt="0">
        <dgm:presLayoutVars>
          <dgm:chPref val="1"/>
          <dgm:dir/>
          <dgm:animOne val="branch"/>
          <dgm:animLvl val="lvl"/>
          <dgm:resizeHandles/>
        </dgm:presLayoutVars>
      </dgm:prSet>
      <dgm:spPr/>
    </dgm:pt>
    <dgm:pt modelId="{3CDEFEAB-BE15-4C2F-9BD4-E8FD2EDA574D}" type="pres">
      <dgm:prSet presAssocID="{3EAFB251-E566-4E1A-A8CD-F5A5E96AB916}" presName="root" presStyleCnt="0"/>
      <dgm:spPr/>
    </dgm:pt>
    <dgm:pt modelId="{320C1C48-1C0D-435D-9176-A811C012D868}" type="pres">
      <dgm:prSet presAssocID="{3EAFB251-E566-4E1A-A8CD-F5A5E96AB916}" presName="rootComposite" presStyleCnt="0"/>
      <dgm:spPr/>
    </dgm:pt>
    <dgm:pt modelId="{1E4D6300-16CC-4C21-9E30-C30B61EB5872}" type="pres">
      <dgm:prSet presAssocID="{3EAFB251-E566-4E1A-A8CD-F5A5E96AB916}" presName="rootText" presStyleLbl="node1" presStyleIdx="0" presStyleCnt="2"/>
      <dgm:spPr/>
    </dgm:pt>
    <dgm:pt modelId="{4943DEE3-94CE-4E3D-BFA2-8BE9CDE6FFDA}" type="pres">
      <dgm:prSet presAssocID="{3EAFB251-E566-4E1A-A8CD-F5A5E96AB916}" presName="rootConnector" presStyleLbl="node1" presStyleIdx="0" presStyleCnt="2"/>
      <dgm:spPr/>
    </dgm:pt>
    <dgm:pt modelId="{6B71B248-0D9D-47D1-8BDD-DAE5DC5E1C31}" type="pres">
      <dgm:prSet presAssocID="{3EAFB251-E566-4E1A-A8CD-F5A5E96AB916}" presName="childShape" presStyleCnt="0"/>
      <dgm:spPr/>
    </dgm:pt>
    <dgm:pt modelId="{B2C4E019-A286-4D7B-9E4F-5665691C470B}" type="pres">
      <dgm:prSet presAssocID="{404C6622-97C3-4987-973F-2A8A9EDB9F85}" presName="root" presStyleCnt="0"/>
      <dgm:spPr/>
    </dgm:pt>
    <dgm:pt modelId="{33042957-D2E4-4595-A8FD-944B4FFBBB93}" type="pres">
      <dgm:prSet presAssocID="{404C6622-97C3-4987-973F-2A8A9EDB9F85}" presName="rootComposite" presStyleCnt="0"/>
      <dgm:spPr/>
    </dgm:pt>
    <dgm:pt modelId="{2C1DC4D6-6FC6-429A-9E1B-504EB3A3F2A6}" type="pres">
      <dgm:prSet presAssocID="{404C6622-97C3-4987-973F-2A8A9EDB9F85}" presName="rootText" presStyleLbl="node1" presStyleIdx="1" presStyleCnt="2"/>
      <dgm:spPr/>
    </dgm:pt>
    <dgm:pt modelId="{6F575776-DA46-4209-BF05-9A2FA1F8F7D4}" type="pres">
      <dgm:prSet presAssocID="{404C6622-97C3-4987-973F-2A8A9EDB9F85}" presName="rootConnector" presStyleLbl="node1" presStyleIdx="1" presStyleCnt="2"/>
      <dgm:spPr/>
    </dgm:pt>
    <dgm:pt modelId="{944A3785-A00E-48C3-99C0-3BE909FF7348}" type="pres">
      <dgm:prSet presAssocID="{404C6622-97C3-4987-973F-2A8A9EDB9F85}" presName="childShape" presStyleCnt="0"/>
      <dgm:spPr/>
    </dgm:pt>
  </dgm:ptLst>
  <dgm:cxnLst>
    <dgm:cxn modelId="{1B571809-41F3-4457-8926-ACFAE4FEA047}" srcId="{0C8C09C7-568A-42A8-9FEF-B1D967C52D62}" destId="{404C6622-97C3-4987-973F-2A8A9EDB9F85}" srcOrd="1" destOrd="0" parTransId="{BCE9D3B4-9054-47F0-86FD-F43AFBAE8046}" sibTransId="{5049EC1A-D9DB-4752-B7A8-E73AA3374490}"/>
    <dgm:cxn modelId="{AD994C2E-30AD-4E12-9A65-984062DE82EC}" srcId="{0C8C09C7-568A-42A8-9FEF-B1D967C52D62}" destId="{3EAFB251-E566-4E1A-A8CD-F5A5E96AB916}" srcOrd="0" destOrd="0" parTransId="{68678D01-8EDF-4C36-A811-C93260A63BDF}" sibTransId="{22B8FDE0-4BC5-4295-9694-EFE183E96BC4}"/>
    <dgm:cxn modelId="{7F8A8939-4BB5-468E-B2DF-EF6EF7C15D7E}" type="presOf" srcId="{404C6622-97C3-4987-973F-2A8A9EDB9F85}" destId="{6F575776-DA46-4209-BF05-9A2FA1F8F7D4}" srcOrd="1" destOrd="0" presId="urn:microsoft.com/office/officeart/2005/8/layout/hierarchy3"/>
    <dgm:cxn modelId="{6540DC4D-ABB1-498D-B19C-324DB6C87966}" type="presOf" srcId="{0C8C09C7-568A-42A8-9FEF-B1D967C52D62}" destId="{3DDC496A-5B3A-4DD4-AA56-90436F3B0343}" srcOrd="0" destOrd="0" presId="urn:microsoft.com/office/officeart/2005/8/layout/hierarchy3"/>
    <dgm:cxn modelId="{5A6EA789-61ED-4484-8230-42565CB31B1C}" type="presOf" srcId="{404C6622-97C3-4987-973F-2A8A9EDB9F85}" destId="{2C1DC4D6-6FC6-429A-9E1B-504EB3A3F2A6}" srcOrd="0" destOrd="0" presId="urn:microsoft.com/office/officeart/2005/8/layout/hierarchy3"/>
    <dgm:cxn modelId="{84082B9E-D797-4A1D-8AE9-752BE7928BB7}" type="presOf" srcId="{3EAFB251-E566-4E1A-A8CD-F5A5E96AB916}" destId="{4943DEE3-94CE-4E3D-BFA2-8BE9CDE6FFDA}" srcOrd="1" destOrd="0" presId="urn:microsoft.com/office/officeart/2005/8/layout/hierarchy3"/>
    <dgm:cxn modelId="{4D8B5C9E-6CC0-4DAB-A2D3-8A6966563EBF}" type="presOf" srcId="{3EAFB251-E566-4E1A-A8CD-F5A5E96AB916}" destId="{1E4D6300-16CC-4C21-9E30-C30B61EB5872}" srcOrd="0" destOrd="0" presId="urn:microsoft.com/office/officeart/2005/8/layout/hierarchy3"/>
    <dgm:cxn modelId="{F8D53C24-30AA-473A-8A9E-505B0686B8AD}" type="presParOf" srcId="{3DDC496A-5B3A-4DD4-AA56-90436F3B0343}" destId="{3CDEFEAB-BE15-4C2F-9BD4-E8FD2EDA574D}" srcOrd="0" destOrd="0" presId="urn:microsoft.com/office/officeart/2005/8/layout/hierarchy3"/>
    <dgm:cxn modelId="{574227F6-0C05-4DDB-A316-120D13001F2C}" type="presParOf" srcId="{3CDEFEAB-BE15-4C2F-9BD4-E8FD2EDA574D}" destId="{320C1C48-1C0D-435D-9176-A811C012D868}" srcOrd="0" destOrd="0" presId="urn:microsoft.com/office/officeart/2005/8/layout/hierarchy3"/>
    <dgm:cxn modelId="{E9778E57-C43D-497B-8DB0-1201318B652E}" type="presParOf" srcId="{320C1C48-1C0D-435D-9176-A811C012D868}" destId="{1E4D6300-16CC-4C21-9E30-C30B61EB5872}" srcOrd="0" destOrd="0" presId="urn:microsoft.com/office/officeart/2005/8/layout/hierarchy3"/>
    <dgm:cxn modelId="{B9EAB079-669D-4CA2-9BBB-27EF932937A9}" type="presParOf" srcId="{320C1C48-1C0D-435D-9176-A811C012D868}" destId="{4943DEE3-94CE-4E3D-BFA2-8BE9CDE6FFDA}" srcOrd="1" destOrd="0" presId="urn:microsoft.com/office/officeart/2005/8/layout/hierarchy3"/>
    <dgm:cxn modelId="{7D4E397F-2FDD-45E7-8BF4-7EFA8D75A2AF}" type="presParOf" srcId="{3CDEFEAB-BE15-4C2F-9BD4-E8FD2EDA574D}" destId="{6B71B248-0D9D-47D1-8BDD-DAE5DC5E1C31}" srcOrd="1" destOrd="0" presId="urn:microsoft.com/office/officeart/2005/8/layout/hierarchy3"/>
    <dgm:cxn modelId="{58231BE2-A31C-47E3-AB50-639EEEE8A4AD}" type="presParOf" srcId="{3DDC496A-5B3A-4DD4-AA56-90436F3B0343}" destId="{B2C4E019-A286-4D7B-9E4F-5665691C470B}" srcOrd="1" destOrd="0" presId="urn:microsoft.com/office/officeart/2005/8/layout/hierarchy3"/>
    <dgm:cxn modelId="{B19A8DFB-0C0B-4531-9D56-7844795117F1}" type="presParOf" srcId="{B2C4E019-A286-4D7B-9E4F-5665691C470B}" destId="{33042957-D2E4-4595-A8FD-944B4FFBBB93}" srcOrd="0" destOrd="0" presId="urn:microsoft.com/office/officeart/2005/8/layout/hierarchy3"/>
    <dgm:cxn modelId="{218D1AC2-41BA-4B5F-A475-4CE016C531A0}" type="presParOf" srcId="{33042957-D2E4-4595-A8FD-944B4FFBBB93}" destId="{2C1DC4D6-6FC6-429A-9E1B-504EB3A3F2A6}" srcOrd="0" destOrd="0" presId="urn:microsoft.com/office/officeart/2005/8/layout/hierarchy3"/>
    <dgm:cxn modelId="{88299DFB-D1FB-4955-BBAB-AFA3B48F722C}" type="presParOf" srcId="{33042957-D2E4-4595-A8FD-944B4FFBBB93}" destId="{6F575776-DA46-4209-BF05-9A2FA1F8F7D4}" srcOrd="1" destOrd="0" presId="urn:microsoft.com/office/officeart/2005/8/layout/hierarchy3"/>
    <dgm:cxn modelId="{060AC9E0-A89C-423F-9263-6957F50503FA}" type="presParOf" srcId="{B2C4E019-A286-4D7B-9E4F-5665691C470B}" destId="{944A3785-A00E-48C3-99C0-3BE909FF7348}" srcOrd="1"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8C09C7-568A-42A8-9FEF-B1D967C52D62}"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3EAFB251-E566-4E1A-A8CD-F5A5E96AB916}">
      <dgm:prSet/>
      <dgm:spPr>
        <a:noFill/>
        <a:ln>
          <a:noFill/>
        </a:ln>
      </dgm:spPr>
      <dgm:t>
        <a:bodyPr/>
        <a:lstStyle/>
        <a:p>
          <a:r>
            <a:rPr lang="en-US" b="0" i="1" dirty="0">
              <a:solidFill>
                <a:schemeClr val="tx1"/>
              </a:solidFill>
            </a:rPr>
            <a:t>The result of the presentation is a solid foundation for the development of the </a:t>
          </a:r>
          <a:r>
            <a:rPr lang="en-US" b="0" i="1" dirty="0" err="1">
              <a:solidFill>
                <a:schemeClr val="tx1"/>
              </a:solidFill>
            </a:rPr>
            <a:t>ChatGPT</a:t>
          </a:r>
          <a:r>
            <a:rPr lang="en-US" b="0" i="1" dirty="0">
              <a:solidFill>
                <a:schemeClr val="tx1"/>
              </a:solidFill>
            </a:rPr>
            <a:t> Telegram Bot, incorporating </a:t>
          </a:r>
          <a:r>
            <a:rPr lang="en-US" b="0" i="1" dirty="0" err="1">
              <a:solidFill>
                <a:schemeClr val="tx1"/>
              </a:solidFill>
            </a:rPr>
            <a:t>OpenAI's</a:t>
          </a:r>
          <a:r>
            <a:rPr lang="en-US" b="0" i="1" dirty="0">
              <a:solidFill>
                <a:schemeClr val="tx1"/>
              </a:solidFill>
            </a:rPr>
            <a:t> GPT models, a </a:t>
          </a:r>
          <a:r>
            <a:rPr lang="en-US" b="0" i="1" dirty="0" err="1">
              <a:solidFill>
                <a:schemeClr val="tx1"/>
              </a:solidFill>
            </a:rPr>
            <a:t>todo</a:t>
          </a:r>
          <a:r>
            <a:rPr lang="en-US" b="0" i="1" dirty="0">
              <a:solidFill>
                <a:schemeClr val="tx1"/>
              </a:solidFill>
            </a:rPr>
            <a:t> list feature, and the YouTube link download functionality. By leveraging the insights from literature, surveys, and user feedback, the bot can be designed to meet user needs, provide an engaging user experience, and offer valuable functionalities.</a:t>
          </a:r>
          <a:endParaRPr lang="en-IN" dirty="0">
            <a:solidFill>
              <a:schemeClr val="tx1"/>
            </a:solidFill>
          </a:endParaRPr>
        </a:p>
      </dgm:t>
    </dgm:pt>
    <dgm:pt modelId="{68678D01-8EDF-4C36-A811-C93260A63BDF}" type="parTrans" cxnId="{AD994C2E-30AD-4E12-9A65-984062DE82EC}">
      <dgm:prSet/>
      <dgm:spPr/>
      <dgm:t>
        <a:bodyPr/>
        <a:lstStyle/>
        <a:p>
          <a:endParaRPr lang="en-IN"/>
        </a:p>
      </dgm:t>
    </dgm:pt>
    <dgm:pt modelId="{22B8FDE0-4BC5-4295-9694-EFE183E96BC4}" type="sibTrans" cxnId="{AD994C2E-30AD-4E12-9A65-984062DE82EC}">
      <dgm:prSet/>
      <dgm:spPr/>
      <dgm:t>
        <a:bodyPr/>
        <a:lstStyle/>
        <a:p>
          <a:endParaRPr lang="en-IN"/>
        </a:p>
      </dgm:t>
    </dgm:pt>
    <dgm:pt modelId="{404C6622-97C3-4987-973F-2A8A9EDB9F85}">
      <dgm:prSet/>
      <dgm:spPr>
        <a:noFill/>
        <a:ln>
          <a:noFill/>
        </a:ln>
      </dgm:spPr>
      <dgm:t>
        <a:bodyPr/>
        <a:lstStyle/>
        <a:p>
          <a:r>
            <a:rPr lang="en-US" b="0" i="1" dirty="0">
              <a:solidFill>
                <a:schemeClr val="tx1"/>
              </a:solidFill>
            </a:rPr>
            <a:t>The presentation not only showcased the potential of the </a:t>
          </a:r>
          <a:r>
            <a:rPr lang="en-US" b="0" i="1" dirty="0" err="1">
              <a:solidFill>
                <a:schemeClr val="tx1"/>
              </a:solidFill>
            </a:rPr>
            <a:t>ChatGPT</a:t>
          </a:r>
          <a:r>
            <a:rPr lang="en-US" b="0" i="1" dirty="0">
              <a:solidFill>
                <a:schemeClr val="tx1"/>
              </a:solidFill>
            </a:rPr>
            <a:t> Telegram Bot but also highlighted the importance of continuous improvement, ethical considerations, and user-centric design in chatbot development. With further development and refinement, the bot has the potential to be a useful and engaging tool for users on the Telegram platform.</a:t>
          </a:r>
          <a:endParaRPr lang="en-IN" dirty="0">
            <a:solidFill>
              <a:schemeClr val="tx1"/>
            </a:solidFill>
          </a:endParaRPr>
        </a:p>
      </dgm:t>
    </dgm:pt>
    <dgm:pt modelId="{BCE9D3B4-9054-47F0-86FD-F43AFBAE8046}" type="parTrans" cxnId="{1B571809-41F3-4457-8926-ACFAE4FEA047}">
      <dgm:prSet/>
      <dgm:spPr/>
      <dgm:t>
        <a:bodyPr/>
        <a:lstStyle/>
        <a:p>
          <a:endParaRPr lang="en-IN"/>
        </a:p>
      </dgm:t>
    </dgm:pt>
    <dgm:pt modelId="{5049EC1A-D9DB-4752-B7A8-E73AA3374490}" type="sibTrans" cxnId="{1B571809-41F3-4457-8926-ACFAE4FEA047}">
      <dgm:prSet/>
      <dgm:spPr/>
      <dgm:t>
        <a:bodyPr/>
        <a:lstStyle/>
        <a:p>
          <a:endParaRPr lang="en-IN"/>
        </a:p>
      </dgm:t>
    </dgm:pt>
    <dgm:pt modelId="{3DDC496A-5B3A-4DD4-AA56-90436F3B0343}" type="pres">
      <dgm:prSet presAssocID="{0C8C09C7-568A-42A8-9FEF-B1D967C52D62}" presName="diagram" presStyleCnt="0">
        <dgm:presLayoutVars>
          <dgm:chPref val="1"/>
          <dgm:dir/>
          <dgm:animOne val="branch"/>
          <dgm:animLvl val="lvl"/>
          <dgm:resizeHandles/>
        </dgm:presLayoutVars>
      </dgm:prSet>
      <dgm:spPr/>
    </dgm:pt>
    <dgm:pt modelId="{3CDEFEAB-BE15-4C2F-9BD4-E8FD2EDA574D}" type="pres">
      <dgm:prSet presAssocID="{3EAFB251-E566-4E1A-A8CD-F5A5E96AB916}" presName="root" presStyleCnt="0"/>
      <dgm:spPr/>
    </dgm:pt>
    <dgm:pt modelId="{320C1C48-1C0D-435D-9176-A811C012D868}" type="pres">
      <dgm:prSet presAssocID="{3EAFB251-E566-4E1A-A8CD-F5A5E96AB916}" presName="rootComposite" presStyleCnt="0"/>
      <dgm:spPr/>
    </dgm:pt>
    <dgm:pt modelId="{1E4D6300-16CC-4C21-9E30-C30B61EB5872}" type="pres">
      <dgm:prSet presAssocID="{3EAFB251-E566-4E1A-A8CD-F5A5E96AB916}" presName="rootText" presStyleLbl="node1" presStyleIdx="0" presStyleCnt="2"/>
      <dgm:spPr/>
    </dgm:pt>
    <dgm:pt modelId="{4943DEE3-94CE-4E3D-BFA2-8BE9CDE6FFDA}" type="pres">
      <dgm:prSet presAssocID="{3EAFB251-E566-4E1A-A8CD-F5A5E96AB916}" presName="rootConnector" presStyleLbl="node1" presStyleIdx="0" presStyleCnt="2"/>
      <dgm:spPr/>
    </dgm:pt>
    <dgm:pt modelId="{6B71B248-0D9D-47D1-8BDD-DAE5DC5E1C31}" type="pres">
      <dgm:prSet presAssocID="{3EAFB251-E566-4E1A-A8CD-F5A5E96AB916}" presName="childShape" presStyleCnt="0"/>
      <dgm:spPr/>
    </dgm:pt>
    <dgm:pt modelId="{B2C4E019-A286-4D7B-9E4F-5665691C470B}" type="pres">
      <dgm:prSet presAssocID="{404C6622-97C3-4987-973F-2A8A9EDB9F85}" presName="root" presStyleCnt="0"/>
      <dgm:spPr/>
    </dgm:pt>
    <dgm:pt modelId="{33042957-D2E4-4595-A8FD-944B4FFBBB93}" type="pres">
      <dgm:prSet presAssocID="{404C6622-97C3-4987-973F-2A8A9EDB9F85}" presName="rootComposite" presStyleCnt="0"/>
      <dgm:spPr/>
    </dgm:pt>
    <dgm:pt modelId="{2C1DC4D6-6FC6-429A-9E1B-504EB3A3F2A6}" type="pres">
      <dgm:prSet presAssocID="{404C6622-97C3-4987-973F-2A8A9EDB9F85}" presName="rootText" presStyleLbl="node1" presStyleIdx="1" presStyleCnt="2"/>
      <dgm:spPr/>
    </dgm:pt>
    <dgm:pt modelId="{6F575776-DA46-4209-BF05-9A2FA1F8F7D4}" type="pres">
      <dgm:prSet presAssocID="{404C6622-97C3-4987-973F-2A8A9EDB9F85}" presName="rootConnector" presStyleLbl="node1" presStyleIdx="1" presStyleCnt="2"/>
      <dgm:spPr/>
    </dgm:pt>
    <dgm:pt modelId="{944A3785-A00E-48C3-99C0-3BE909FF7348}" type="pres">
      <dgm:prSet presAssocID="{404C6622-97C3-4987-973F-2A8A9EDB9F85}" presName="childShape" presStyleCnt="0"/>
      <dgm:spPr/>
    </dgm:pt>
  </dgm:ptLst>
  <dgm:cxnLst>
    <dgm:cxn modelId="{1B571809-41F3-4457-8926-ACFAE4FEA047}" srcId="{0C8C09C7-568A-42A8-9FEF-B1D967C52D62}" destId="{404C6622-97C3-4987-973F-2A8A9EDB9F85}" srcOrd="1" destOrd="0" parTransId="{BCE9D3B4-9054-47F0-86FD-F43AFBAE8046}" sibTransId="{5049EC1A-D9DB-4752-B7A8-E73AA3374490}"/>
    <dgm:cxn modelId="{AD994C2E-30AD-4E12-9A65-984062DE82EC}" srcId="{0C8C09C7-568A-42A8-9FEF-B1D967C52D62}" destId="{3EAFB251-E566-4E1A-A8CD-F5A5E96AB916}" srcOrd="0" destOrd="0" parTransId="{68678D01-8EDF-4C36-A811-C93260A63BDF}" sibTransId="{22B8FDE0-4BC5-4295-9694-EFE183E96BC4}"/>
    <dgm:cxn modelId="{7F8A8939-4BB5-468E-B2DF-EF6EF7C15D7E}" type="presOf" srcId="{404C6622-97C3-4987-973F-2A8A9EDB9F85}" destId="{6F575776-DA46-4209-BF05-9A2FA1F8F7D4}" srcOrd="1" destOrd="0" presId="urn:microsoft.com/office/officeart/2005/8/layout/hierarchy3"/>
    <dgm:cxn modelId="{6540DC4D-ABB1-498D-B19C-324DB6C87966}" type="presOf" srcId="{0C8C09C7-568A-42A8-9FEF-B1D967C52D62}" destId="{3DDC496A-5B3A-4DD4-AA56-90436F3B0343}" srcOrd="0" destOrd="0" presId="urn:microsoft.com/office/officeart/2005/8/layout/hierarchy3"/>
    <dgm:cxn modelId="{5A6EA789-61ED-4484-8230-42565CB31B1C}" type="presOf" srcId="{404C6622-97C3-4987-973F-2A8A9EDB9F85}" destId="{2C1DC4D6-6FC6-429A-9E1B-504EB3A3F2A6}" srcOrd="0" destOrd="0" presId="urn:microsoft.com/office/officeart/2005/8/layout/hierarchy3"/>
    <dgm:cxn modelId="{84082B9E-D797-4A1D-8AE9-752BE7928BB7}" type="presOf" srcId="{3EAFB251-E566-4E1A-A8CD-F5A5E96AB916}" destId="{4943DEE3-94CE-4E3D-BFA2-8BE9CDE6FFDA}" srcOrd="1" destOrd="0" presId="urn:microsoft.com/office/officeart/2005/8/layout/hierarchy3"/>
    <dgm:cxn modelId="{4D8B5C9E-6CC0-4DAB-A2D3-8A6966563EBF}" type="presOf" srcId="{3EAFB251-E566-4E1A-A8CD-F5A5E96AB916}" destId="{1E4D6300-16CC-4C21-9E30-C30B61EB5872}" srcOrd="0" destOrd="0" presId="urn:microsoft.com/office/officeart/2005/8/layout/hierarchy3"/>
    <dgm:cxn modelId="{F8D53C24-30AA-473A-8A9E-505B0686B8AD}" type="presParOf" srcId="{3DDC496A-5B3A-4DD4-AA56-90436F3B0343}" destId="{3CDEFEAB-BE15-4C2F-9BD4-E8FD2EDA574D}" srcOrd="0" destOrd="0" presId="urn:microsoft.com/office/officeart/2005/8/layout/hierarchy3"/>
    <dgm:cxn modelId="{574227F6-0C05-4DDB-A316-120D13001F2C}" type="presParOf" srcId="{3CDEFEAB-BE15-4C2F-9BD4-E8FD2EDA574D}" destId="{320C1C48-1C0D-435D-9176-A811C012D868}" srcOrd="0" destOrd="0" presId="urn:microsoft.com/office/officeart/2005/8/layout/hierarchy3"/>
    <dgm:cxn modelId="{E9778E57-C43D-497B-8DB0-1201318B652E}" type="presParOf" srcId="{320C1C48-1C0D-435D-9176-A811C012D868}" destId="{1E4D6300-16CC-4C21-9E30-C30B61EB5872}" srcOrd="0" destOrd="0" presId="urn:microsoft.com/office/officeart/2005/8/layout/hierarchy3"/>
    <dgm:cxn modelId="{B9EAB079-669D-4CA2-9BBB-27EF932937A9}" type="presParOf" srcId="{320C1C48-1C0D-435D-9176-A811C012D868}" destId="{4943DEE3-94CE-4E3D-BFA2-8BE9CDE6FFDA}" srcOrd="1" destOrd="0" presId="urn:microsoft.com/office/officeart/2005/8/layout/hierarchy3"/>
    <dgm:cxn modelId="{7D4E397F-2FDD-45E7-8BF4-7EFA8D75A2AF}" type="presParOf" srcId="{3CDEFEAB-BE15-4C2F-9BD4-E8FD2EDA574D}" destId="{6B71B248-0D9D-47D1-8BDD-DAE5DC5E1C31}" srcOrd="1" destOrd="0" presId="urn:microsoft.com/office/officeart/2005/8/layout/hierarchy3"/>
    <dgm:cxn modelId="{58231BE2-A31C-47E3-AB50-639EEEE8A4AD}" type="presParOf" srcId="{3DDC496A-5B3A-4DD4-AA56-90436F3B0343}" destId="{B2C4E019-A286-4D7B-9E4F-5665691C470B}" srcOrd="1" destOrd="0" presId="urn:microsoft.com/office/officeart/2005/8/layout/hierarchy3"/>
    <dgm:cxn modelId="{B19A8DFB-0C0B-4531-9D56-7844795117F1}" type="presParOf" srcId="{B2C4E019-A286-4D7B-9E4F-5665691C470B}" destId="{33042957-D2E4-4595-A8FD-944B4FFBBB93}" srcOrd="0" destOrd="0" presId="urn:microsoft.com/office/officeart/2005/8/layout/hierarchy3"/>
    <dgm:cxn modelId="{218D1AC2-41BA-4B5F-A475-4CE016C531A0}" type="presParOf" srcId="{33042957-D2E4-4595-A8FD-944B4FFBBB93}" destId="{2C1DC4D6-6FC6-429A-9E1B-504EB3A3F2A6}" srcOrd="0" destOrd="0" presId="urn:microsoft.com/office/officeart/2005/8/layout/hierarchy3"/>
    <dgm:cxn modelId="{88299DFB-D1FB-4955-BBAB-AFA3B48F722C}" type="presParOf" srcId="{33042957-D2E4-4595-A8FD-944B4FFBBB93}" destId="{6F575776-DA46-4209-BF05-9A2FA1F8F7D4}" srcOrd="1" destOrd="0" presId="urn:microsoft.com/office/officeart/2005/8/layout/hierarchy3"/>
    <dgm:cxn modelId="{060AC9E0-A89C-423F-9263-6957F50503FA}" type="presParOf" srcId="{B2C4E019-A286-4D7B-9E4F-5665691C470B}" destId="{944A3785-A00E-48C3-99C0-3BE909FF7348}"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D6300-16CC-4C21-9E30-C30B61EB5872}">
      <dsp:nvSpPr>
        <dsp:cNvPr id="0" name=""/>
        <dsp:cNvSpPr/>
      </dsp:nvSpPr>
      <dsp:spPr>
        <a:xfrm>
          <a:off x="1356" y="226137"/>
          <a:ext cx="4936416" cy="2468208"/>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1" kern="1200" dirty="0">
              <a:solidFill>
                <a:schemeClr val="tx1"/>
              </a:solidFill>
            </a:rPr>
            <a:t>The result of the presentation is a solid foundation for the development of the </a:t>
          </a:r>
          <a:r>
            <a:rPr lang="en-US" sz="1800" b="0" i="1" kern="1200" dirty="0" err="1">
              <a:solidFill>
                <a:schemeClr val="tx1"/>
              </a:solidFill>
            </a:rPr>
            <a:t>ChatGPT</a:t>
          </a:r>
          <a:r>
            <a:rPr lang="en-US" sz="1800" b="0" i="1" kern="1200" dirty="0">
              <a:solidFill>
                <a:schemeClr val="tx1"/>
              </a:solidFill>
            </a:rPr>
            <a:t> Telegram Bot, incorporating </a:t>
          </a:r>
          <a:r>
            <a:rPr lang="en-US" sz="1800" b="0" i="1" kern="1200" dirty="0" err="1">
              <a:solidFill>
                <a:schemeClr val="tx1"/>
              </a:solidFill>
            </a:rPr>
            <a:t>OpenAI's</a:t>
          </a:r>
          <a:r>
            <a:rPr lang="en-US" sz="1800" b="0" i="1" kern="1200" dirty="0">
              <a:solidFill>
                <a:schemeClr val="tx1"/>
              </a:solidFill>
            </a:rPr>
            <a:t> GPT models, a </a:t>
          </a:r>
          <a:r>
            <a:rPr lang="en-US" sz="1800" b="0" i="1" kern="1200" dirty="0" err="1">
              <a:solidFill>
                <a:schemeClr val="tx1"/>
              </a:solidFill>
            </a:rPr>
            <a:t>todo</a:t>
          </a:r>
          <a:r>
            <a:rPr lang="en-US" sz="1800" b="0" i="1" kern="1200" dirty="0">
              <a:solidFill>
                <a:schemeClr val="tx1"/>
              </a:solidFill>
            </a:rPr>
            <a:t> list feature, and the YouTube link download functionality. By leveraging the insights from literature, surveys, and user feedback, the bot can be designed to meet user needs, provide an engaging user experience, and offer valuable functionalities.</a:t>
          </a:r>
          <a:endParaRPr lang="en-IN" sz="1800" kern="1200" dirty="0">
            <a:solidFill>
              <a:schemeClr val="tx1"/>
            </a:solidFill>
          </a:endParaRPr>
        </a:p>
      </dsp:txBody>
      <dsp:txXfrm>
        <a:off x="73647" y="298428"/>
        <a:ext cx="4791834" cy="2323626"/>
      </dsp:txXfrm>
    </dsp:sp>
    <dsp:sp modelId="{2C1DC4D6-6FC6-429A-9E1B-504EB3A3F2A6}">
      <dsp:nvSpPr>
        <dsp:cNvPr id="0" name=""/>
        <dsp:cNvSpPr/>
      </dsp:nvSpPr>
      <dsp:spPr>
        <a:xfrm>
          <a:off x="6171876" y="226137"/>
          <a:ext cx="4936416" cy="2468208"/>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1" kern="1200" dirty="0">
              <a:solidFill>
                <a:schemeClr val="tx1"/>
              </a:solidFill>
            </a:rPr>
            <a:t>The presentation not only showcased the potential of the </a:t>
          </a:r>
          <a:r>
            <a:rPr lang="en-US" sz="1800" b="0" i="1" kern="1200" dirty="0" err="1">
              <a:solidFill>
                <a:schemeClr val="tx1"/>
              </a:solidFill>
            </a:rPr>
            <a:t>ChatGPT</a:t>
          </a:r>
          <a:r>
            <a:rPr lang="en-US" sz="1800" b="0" i="1" kern="1200" dirty="0">
              <a:solidFill>
                <a:schemeClr val="tx1"/>
              </a:solidFill>
            </a:rPr>
            <a:t> Telegram Bot but also highlighted the importance of continuous improvement, ethical considerations, and user-centric design in chatbot development. With further development and refinement, the bot has the potential to be a useful and engaging tool for users on the Telegram platform.</a:t>
          </a:r>
          <a:endParaRPr lang="en-IN" sz="1800" kern="1200" dirty="0">
            <a:solidFill>
              <a:schemeClr val="tx1"/>
            </a:solidFill>
          </a:endParaRPr>
        </a:p>
      </dsp:txBody>
      <dsp:txXfrm>
        <a:off x="6244167" y="298428"/>
        <a:ext cx="4791834" cy="23236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D6300-16CC-4C21-9E30-C30B61EB5872}">
      <dsp:nvSpPr>
        <dsp:cNvPr id="0" name=""/>
        <dsp:cNvSpPr/>
      </dsp:nvSpPr>
      <dsp:spPr>
        <a:xfrm>
          <a:off x="1356" y="226137"/>
          <a:ext cx="4936416" cy="2468208"/>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1" kern="1200" dirty="0">
              <a:solidFill>
                <a:schemeClr val="tx1"/>
              </a:solidFill>
            </a:rPr>
            <a:t>The result of the presentation is a solid foundation for the development of the </a:t>
          </a:r>
          <a:r>
            <a:rPr lang="en-US" sz="1800" b="0" i="1" kern="1200" dirty="0" err="1">
              <a:solidFill>
                <a:schemeClr val="tx1"/>
              </a:solidFill>
            </a:rPr>
            <a:t>ChatGPT</a:t>
          </a:r>
          <a:r>
            <a:rPr lang="en-US" sz="1800" b="0" i="1" kern="1200" dirty="0">
              <a:solidFill>
                <a:schemeClr val="tx1"/>
              </a:solidFill>
            </a:rPr>
            <a:t> Telegram Bot, incorporating </a:t>
          </a:r>
          <a:r>
            <a:rPr lang="en-US" sz="1800" b="0" i="1" kern="1200" dirty="0" err="1">
              <a:solidFill>
                <a:schemeClr val="tx1"/>
              </a:solidFill>
            </a:rPr>
            <a:t>OpenAI's</a:t>
          </a:r>
          <a:r>
            <a:rPr lang="en-US" sz="1800" b="0" i="1" kern="1200" dirty="0">
              <a:solidFill>
                <a:schemeClr val="tx1"/>
              </a:solidFill>
            </a:rPr>
            <a:t> GPT models, a </a:t>
          </a:r>
          <a:r>
            <a:rPr lang="en-US" sz="1800" b="0" i="1" kern="1200" dirty="0" err="1">
              <a:solidFill>
                <a:schemeClr val="tx1"/>
              </a:solidFill>
            </a:rPr>
            <a:t>todo</a:t>
          </a:r>
          <a:r>
            <a:rPr lang="en-US" sz="1800" b="0" i="1" kern="1200" dirty="0">
              <a:solidFill>
                <a:schemeClr val="tx1"/>
              </a:solidFill>
            </a:rPr>
            <a:t> list feature, and the YouTube link download functionality. By leveraging the insights from literature, surveys, and user feedback, the bot can be designed to meet user needs, provide an engaging user experience, and offer valuable functionalities.</a:t>
          </a:r>
          <a:endParaRPr lang="en-IN" sz="1800" kern="1200" dirty="0">
            <a:solidFill>
              <a:schemeClr val="tx1"/>
            </a:solidFill>
          </a:endParaRPr>
        </a:p>
      </dsp:txBody>
      <dsp:txXfrm>
        <a:off x="73647" y="298428"/>
        <a:ext cx="4791834" cy="2323626"/>
      </dsp:txXfrm>
    </dsp:sp>
    <dsp:sp modelId="{2C1DC4D6-6FC6-429A-9E1B-504EB3A3F2A6}">
      <dsp:nvSpPr>
        <dsp:cNvPr id="0" name=""/>
        <dsp:cNvSpPr/>
      </dsp:nvSpPr>
      <dsp:spPr>
        <a:xfrm>
          <a:off x="6171876" y="226137"/>
          <a:ext cx="4936416" cy="2468208"/>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1" kern="1200" dirty="0">
              <a:solidFill>
                <a:schemeClr val="tx1"/>
              </a:solidFill>
            </a:rPr>
            <a:t>The presentation not only showcased the potential of the </a:t>
          </a:r>
          <a:r>
            <a:rPr lang="en-US" sz="1800" b="0" i="1" kern="1200" dirty="0" err="1">
              <a:solidFill>
                <a:schemeClr val="tx1"/>
              </a:solidFill>
            </a:rPr>
            <a:t>ChatGPT</a:t>
          </a:r>
          <a:r>
            <a:rPr lang="en-US" sz="1800" b="0" i="1" kern="1200" dirty="0">
              <a:solidFill>
                <a:schemeClr val="tx1"/>
              </a:solidFill>
            </a:rPr>
            <a:t> Telegram Bot but also highlighted the importance of continuous improvement, ethical considerations, and user-centric design in chatbot development. With further development and refinement, the bot has the potential to be a useful and engaging tool for users on the Telegram platform.</a:t>
          </a:r>
          <a:endParaRPr lang="en-IN" sz="1800" kern="1200" dirty="0">
            <a:solidFill>
              <a:schemeClr val="tx1"/>
            </a:solidFill>
          </a:endParaRPr>
        </a:p>
      </dsp:txBody>
      <dsp:txXfrm>
        <a:off x="6244167" y="298428"/>
        <a:ext cx="4791834" cy="232362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4A5B2-D605-E7D9-00DD-90D23F532B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C104B26-C8ED-6786-F1A7-F3CC12A570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DCAC838-AF92-DC6A-17E2-C90422AB1251}"/>
              </a:ext>
            </a:extLst>
          </p:cNvPr>
          <p:cNvSpPr>
            <a:spLocks noGrp="1"/>
          </p:cNvSpPr>
          <p:nvPr>
            <p:ph type="dt" sz="half" idx="10"/>
          </p:nvPr>
        </p:nvSpPr>
        <p:spPr/>
        <p:txBody>
          <a:bodyPr/>
          <a:lstStyle/>
          <a:p>
            <a:fld id="{3E04E417-1677-4AB7-BA52-3B350775C2F3}" type="datetimeFigureOut">
              <a:rPr lang="en-IN" smtClean="0"/>
              <a:t>19-06-2023</a:t>
            </a:fld>
            <a:endParaRPr lang="en-IN"/>
          </a:p>
        </p:txBody>
      </p:sp>
      <p:sp>
        <p:nvSpPr>
          <p:cNvPr id="5" name="Footer Placeholder 4">
            <a:extLst>
              <a:ext uri="{FF2B5EF4-FFF2-40B4-BE49-F238E27FC236}">
                <a16:creationId xmlns:a16="http://schemas.microsoft.com/office/drawing/2014/main" id="{F76ADFFC-EBA9-E024-4EC8-1BF647ED97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60637B-5CDD-8E92-94C7-76C149C8953E}"/>
              </a:ext>
            </a:extLst>
          </p:cNvPr>
          <p:cNvSpPr>
            <a:spLocks noGrp="1"/>
          </p:cNvSpPr>
          <p:nvPr>
            <p:ph type="sldNum" sz="quarter" idx="12"/>
          </p:nvPr>
        </p:nvSpPr>
        <p:spPr/>
        <p:txBody>
          <a:bodyPr/>
          <a:lstStyle/>
          <a:p>
            <a:fld id="{AF54A78D-767F-4A74-B3F4-CA56068113F4}" type="slidenum">
              <a:rPr lang="en-IN" smtClean="0"/>
              <a:t>‹#›</a:t>
            </a:fld>
            <a:endParaRPr lang="en-IN"/>
          </a:p>
        </p:txBody>
      </p:sp>
    </p:spTree>
    <p:extLst>
      <p:ext uri="{BB962C8B-B14F-4D97-AF65-F5344CB8AC3E}">
        <p14:creationId xmlns:p14="http://schemas.microsoft.com/office/powerpoint/2010/main" val="909851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B04C3-23B5-B4AA-8160-1C2C6D88B71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1727B4-7789-9E5E-B781-1849A771D7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CDB50A-C8B1-9B3B-D158-3F04EAE6509B}"/>
              </a:ext>
            </a:extLst>
          </p:cNvPr>
          <p:cNvSpPr>
            <a:spLocks noGrp="1"/>
          </p:cNvSpPr>
          <p:nvPr>
            <p:ph type="dt" sz="half" idx="10"/>
          </p:nvPr>
        </p:nvSpPr>
        <p:spPr/>
        <p:txBody>
          <a:bodyPr/>
          <a:lstStyle/>
          <a:p>
            <a:fld id="{3E04E417-1677-4AB7-BA52-3B350775C2F3}" type="datetimeFigureOut">
              <a:rPr lang="en-IN" smtClean="0"/>
              <a:t>19-06-2023</a:t>
            </a:fld>
            <a:endParaRPr lang="en-IN"/>
          </a:p>
        </p:txBody>
      </p:sp>
      <p:sp>
        <p:nvSpPr>
          <p:cNvPr id="5" name="Footer Placeholder 4">
            <a:extLst>
              <a:ext uri="{FF2B5EF4-FFF2-40B4-BE49-F238E27FC236}">
                <a16:creationId xmlns:a16="http://schemas.microsoft.com/office/drawing/2014/main" id="{26599D5F-A829-AEF4-ED14-E72ADADF87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D45DF8-3572-E96E-4084-95CD230540D5}"/>
              </a:ext>
            </a:extLst>
          </p:cNvPr>
          <p:cNvSpPr>
            <a:spLocks noGrp="1"/>
          </p:cNvSpPr>
          <p:nvPr>
            <p:ph type="sldNum" sz="quarter" idx="12"/>
          </p:nvPr>
        </p:nvSpPr>
        <p:spPr/>
        <p:txBody>
          <a:bodyPr/>
          <a:lstStyle/>
          <a:p>
            <a:fld id="{AF54A78D-767F-4A74-B3F4-CA56068113F4}" type="slidenum">
              <a:rPr lang="en-IN" smtClean="0"/>
              <a:t>‹#›</a:t>
            </a:fld>
            <a:endParaRPr lang="en-IN"/>
          </a:p>
        </p:txBody>
      </p:sp>
    </p:spTree>
    <p:extLst>
      <p:ext uri="{BB962C8B-B14F-4D97-AF65-F5344CB8AC3E}">
        <p14:creationId xmlns:p14="http://schemas.microsoft.com/office/powerpoint/2010/main" val="186909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8BAF5C-6430-145B-B263-99B8352347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C06218D-9E78-A1D2-BB4E-80C698DBE6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F57EBE-439E-94B9-6CFA-091AA12B2862}"/>
              </a:ext>
            </a:extLst>
          </p:cNvPr>
          <p:cNvSpPr>
            <a:spLocks noGrp="1"/>
          </p:cNvSpPr>
          <p:nvPr>
            <p:ph type="dt" sz="half" idx="10"/>
          </p:nvPr>
        </p:nvSpPr>
        <p:spPr/>
        <p:txBody>
          <a:bodyPr/>
          <a:lstStyle/>
          <a:p>
            <a:fld id="{3E04E417-1677-4AB7-BA52-3B350775C2F3}" type="datetimeFigureOut">
              <a:rPr lang="en-IN" smtClean="0"/>
              <a:t>19-06-2023</a:t>
            </a:fld>
            <a:endParaRPr lang="en-IN"/>
          </a:p>
        </p:txBody>
      </p:sp>
      <p:sp>
        <p:nvSpPr>
          <p:cNvPr id="5" name="Footer Placeholder 4">
            <a:extLst>
              <a:ext uri="{FF2B5EF4-FFF2-40B4-BE49-F238E27FC236}">
                <a16:creationId xmlns:a16="http://schemas.microsoft.com/office/drawing/2014/main" id="{52A2F68E-5EFA-69CD-0F96-6EEC902F40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A7A298-3EC1-ECAB-EFBB-8A46DA2F3941}"/>
              </a:ext>
            </a:extLst>
          </p:cNvPr>
          <p:cNvSpPr>
            <a:spLocks noGrp="1"/>
          </p:cNvSpPr>
          <p:nvPr>
            <p:ph type="sldNum" sz="quarter" idx="12"/>
          </p:nvPr>
        </p:nvSpPr>
        <p:spPr/>
        <p:txBody>
          <a:bodyPr/>
          <a:lstStyle/>
          <a:p>
            <a:fld id="{AF54A78D-767F-4A74-B3F4-CA56068113F4}" type="slidenum">
              <a:rPr lang="en-IN" smtClean="0"/>
              <a:t>‹#›</a:t>
            </a:fld>
            <a:endParaRPr lang="en-IN"/>
          </a:p>
        </p:txBody>
      </p:sp>
    </p:spTree>
    <p:extLst>
      <p:ext uri="{BB962C8B-B14F-4D97-AF65-F5344CB8AC3E}">
        <p14:creationId xmlns:p14="http://schemas.microsoft.com/office/powerpoint/2010/main" val="2977128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6C2B3937-6559-0327-EA59-2D80FEEC5622}"/>
              </a:ext>
            </a:extLst>
          </p:cNvPr>
          <p:cNvSpPr>
            <a:spLocks noGrp="1"/>
          </p:cNvSpPr>
          <p:nvPr>
            <p:ph type="pic" sz="quarter" idx="10"/>
          </p:nvPr>
        </p:nvSpPr>
        <p:spPr>
          <a:xfrm>
            <a:off x="5407463" y="1"/>
            <a:ext cx="6179313" cy="1633866"/>
          </a:xfrm>
          <a:custGeom>
            <a:avLst/>
            <a:gdLst>
              <a:gd name="connsiteX0" fmla="*/ 1017368 w 6179313"/>
              <a:gd name="connsiteY0" fmla="*/ 0 h 1633866"/>
              <a:gd name="connsiteX1" fmla="*/ 6179313 w 6179313"/>
              <a:gd name="connsiteY1" fmla="*/ 0 h 1633866"/>
              <a:gd name="connsiteX2" fmla="*/ 5161947 w 6179313"/>
              <a:gd name="connsiteY2" fmla="*/ 1633866 h 1633866"/>
              <a:gd name="connsiteX3" fmla="*/ 0 w 6179313"/>
              <a:gd name="connsiteY3" fmla="*/ 1633866 h 1633866"/>
            </a:gdLst>
            <a:ahLst/>
            <a:cxnLst>
              <a:cxn ang="0">
                <a:pos x="connsiteX0" y="connsiteY0"/>
              </a:cxn>
              <a:cxn ang="0">
                <a:pos x="connsiteX1" y="connsiteY1"/>
              </a:cxn>
              <a:cxn ang="0">
                <a:pos x="connsiteX2" y="connsiteY2"/>
              </a:cxn>
              <a:cxn ang="0">
                <a:pos x="connsiteX3" y="connsiteY3"/>
              </a:cxn>
            </a:cxnLst>
            <a:rect l="l" t="t" r="r" b="b"/>
            <a:pathLst>
              <a:path w="6179313" h="1633866">
                <a:moveTo>
                  <a:pt x="1017368" y="0"/>
                </a:moveTo>
                <a:lnTo>
                  <a:pt x="6179313" y="0"/>
                </a:lnTo>
                <a:lnTo>
                  <a:pt x="5161947" y="1633866"/>
                </a:lnTo>
                <a:lnTo>
                  <a:pt x="0" y="1633866"/>
                </a:lnTo>
                <a:close/>
              </a:path>
            </a:pathLst>
          </a:custGeom>
        </p:spPr>
        <p:txBody>
          <a:bodyPr wrap="square">
            <a:noAutofit/>
          </a:bodyPr>
          <a:lstStyle/>
          <a:p>
            <a:endParaRPr lang="en-ID"/>
          </a:p>
        </p:txBody>
      </p:sp>
      <p:sp>
        <p:nvSpPr>
          <p:cNvPr id="23" name="Picture Placeholder 22">
            <a:extLst>
              <a:ext uri="{FF2B5EF4-FFF2-40B4-BE49-F238E27FC236}">
                <a16:creationId xmlns:a16="http://schemas.microsoft.com/office/drawing/2014/main" id="{F5A07D59-8956-B174-0BE0-4CFF7C69AB35}"/>
              </a:ext>
            </a:extLst>
          </p:cNvPr>
          <p:cNvSpPr>
            <a:spLocks noGrp="1"/>
          </p:cNvSpPr>
          <p:nvPr>
            <p:ph type="pic" sz="quarter" idx="11"/>
          </p:nvPr>
        </p:nvSpPr>
        <p:spPr>
          <a:xfrm>
            <a:off x="4329702" y="1741379"/>
            <a:ext cx="6179314" cy="1633866"/>
          </a:xfrm>
          <a:custGeom>
            <a:avLst/>
            <a:gdLst>
              <a:gd name="connsiteX0" fmla="*/ 1017368 w 6179314"/>
              <a:gd name="connsiteY0" fmla="*/ 0 h 1633866"/>
              <a:gd name="connsiteX1" fmla="*/ 6179314 w 6179314"/>
              <a:gd name="connsiteY1" fmla="*/ 0 h 1633866"/>
              <a:gd name="connsiteX2" fmla="*/ 5161946 w 6179314"/>
              <a:gd name="connsiteY2" fmla="*/ 1633866 h 1633866"/>
              <a:gd name="connsiteX3" fmla="*/ 0 w 6179314"/>
              <a:gd name="connsiteY3" fmla="*/ 1633866 h 1633866"/>
            </a:gdLst>
            <a:ahLst/>
            <a:cxnLst>
              <a:cxn ang="0">
                <a:pos x="connsiteX0" y="connsiteY0"/>
              </a:cxn>
              <a:cxn ang="0">
                <a:pos x="connsiteX1" y="connsiteY1"/>
              </a:cxn>
              <a:cxn ang="0">
                <a:pos x="connsiteX2" y="connsiteY2"/>
              </a:cxn>
              <a:cxn ang="0">
                <a:pos x="connsiteX3" y="connsiteY3"/>
              </a:cxn>
            </a:cxnLst>
            <a:rect l="l" t="t" r="r" b="b"/>
            <a:pathLst>
              <a:path w="6179314" h="1633866">
                <a:moveTo>
                  <a:pt x="1017368" y="0"/>
                </a:moveTo>
                <a:lnTo>
                  <a:pt x="6179314" y="0"/>
                </a:lnTo>
                <a:lnTo>
                  <a:pt x="5161946" y="1633866"/>
                </a:lnTo>
                <a:lnTo>
                  <a:pt x="0" y="1633866"/>
                </a:lnTo>
                <a:close/>
              </a:path>
            </a:pathLst>
          </a:custGeom>
        </p:spPr>
        <p:txBody>
          <a:bodyPr wrap="square">
            <a:noAutofit/>
          </a:bodyPr>
          <a:lstStyle/>
          <a:p>
            <a:endParaRPr lang="en-ID"/>
          </a:p>
        </p:txBody>
      </p:sp>
      <p:sp>
        <p:nvSpPr>
          <p:cNvPr id="24" name="Picture Placeholder 23">
            <a:extLst>
              <a:ext uri="{FF2B5EF4-FFF2-40B4-BE49-F238E27FC236}">
                <a16:creationId xmlns:a16="http://schemas.microsoft.com/office/drawing/2014/main" id="{CA31A130-D36F-C9F1-D9AA-AE5C203346B8}"/>
              </a:ext>
            </a:extLst>
          </p:cNvPr>
          <p:cNvSpPr>
            <a:spLocks noGrp="1"/>
          </p:cNvSpPr>
          <p:nvPr>
            <p:ph type="pic" sz="quarter" idx="12"/>
          </p:nvPr>
        </p:nvSpPr>
        <p:spPr>
          <a:xfrm>
            <a:off x="3245393" y="3482756"/>
            <a:ext cx="6179313" cy="1633866"/>
          </a:xfrm>
          <a:custGeom>
            <a:avLst/>
            <a:gdLst>
              <a:gd name="connsiteX0" fmla="*/ 1017366 w 6179313"/>
              <a:gd name="connsiteY0" fmla="*/ 0 h 1633866"/>
              <a:gd name="connsiteX1" fmla="*/ 6179313 w 6179313"/>
              <a:gd name="connsiteY1" fmla="*/ 0 h 1633866"/>
              <a:gd name="connsiteX2" fmla="*/ 5161947 w 6179313"/>
              <a:gd name="connsiteY2" fmla="*/ 1633866 h 1633866"/>
              <a:gd name="connsiteX3" fmla="*/ 0 w 6179313"/>
              <a:gd name="connsiteY3" fmla="*/ 1633866 h 1633866"/>
            </a:gdLst>
            <a:ahLst/>
            <a:cxnLst>
              <a:cxn ang="0">
                <a:pos x="connsiteX0" y="connsiteY0"/>
              </a:cxn>
              <a:cxn ang="0">
                <a:pos x="connsiteX1" y="connsiteY1"/>
              </a:cxn>
              <a:cxn ang="0">
                <a:pos x="connsiteX2" y="connsiteY2"/>
              </a:cxn>
              <a:cxn ang="0">
                <a:pos x="connsiteX3" y="connsiteY3"/>
              </a:cxn>
            </a:cxnLst>
            <a:rect l="l" t="t" r="r" b="b"/>
            <a:pathLst>
              <a:path w="6179313" h="1633866">
                <a:moveTo>
                  <a:pt x="1017366" y="0"/>
                </a:moveTo>
                <a:lnTo>
                  <a:pt x="6179313" y="0"/>
                </a:lnTo>
                <a:lnTo>
                  <a:pt x="5161947" y="1633866"/>
                </a:lnTo>
                <a:lnTo>
                  <a:pt x="0" y="1633866"/>
                </a:lnTo>
                <a:close/>
              </a:path>
            </a:pathLst>
          </a:custGeom>
        </p:spPr>
        <p:txBody>
          <a:bodyPr wrap="square">
            <a:noAutofit/>
          </a:bodyPr>
          <a:lstStyle/>
          <a:p>
            <a:endParaRPr lang="en-ID"/>
          </a:p>
        </p:txBody>
      </p:sp>
      <p:sp>
        <p:nvSpPr>
          <p:cNvPr id="25" name="Picture Placeholder 24">
            <a:extLst>
              <a:ext uri="{FF2B5EF4-FFF2-40B4-BE49-F238E27FC236}">
                <a16:creationId xmlns:a16="http://schemas.microsoft.com/office/drawing/2014/main" id="{86A76680-4F13-4B93-9A52-7DB201D10184}"/>
              </a:ext>
            </a:extLst>
          </p:cNvPr>
          <p:cNvSpPr>
            <a:spLocks noGrp="1"/>
          </p:cNvSpPr>
          <p:nvPr>
            <p:ph type="pic" sz="quarter" idx="13"/>
          </p:nvPr>
        </p:nvSpPr>
        <p:spPr>
          <a:xfrm>
            <a:off x="2161080" y="5224134"/>
            <a:ext cx="6179314" cy="1633866"/>
          </a:xfrm>
          <a:custGeom>
            <a:avLst/>
            <a:gdLst>
              <a:gd name="connsiteX0" fmla="*/ 1017368 w 6179314"/>
              <a:gd name="connsiteY0" fmla="*/ 0 h 1633866"/>
              <a:gd name="connsiteX1" fmla="*/ 6179314 w 6179314"/>
              <a:gd name="connsiteY1" fmla="*/ 0 h 1633866"/>
              <a:gd name="connsiteX2" fmla="*/ 5161947 w 6179314"/>
              <a:gd name="connsiteY2" fmla="*/ 1633866 h 1633866"/>
              <a:gd name="connsiteX3" fmla="*/ 0 w 6179314"/>
              <a:gd name="connsiteY3" fmla="*/ 1633866 h 1633866"/>
            </a:gdLst>
            <a:ahLst/>
            <a:cxnLst>
              <a:cxn ang="0">
                <a:pos x="connsiteX0" y="connsiteY0"/>
              </a:cxn>
              <a:cxn ang="0">
                <a:pos x="connsiteX1" y="connsiteY1"/>
              </a:cxn>
              <a:cxn ang="0">
                <a:pos x="connsiteX2" y="connsiteY2"/>
              </a:cxn>
              <a:cxn ang="0">
                <a:pos x="connsiteX3" y="connsiteY3"/>
              </a:cxn>
            </a:cxnLst>
            <a:rect l="l" t="t" r="r" b="b"/>
            <a:pathLst>
              <a:path w="6179314" h="1633866">
                <a:moveTo>
                  <a:pt x="1017368" y="0"/>
                </a:moveTo>
                <a:lnTo>
                  <a:pt x="6179314" y="0"/>
                </a:lnTo>
                <a:lnTo>
                  <a:pt x="5161947" y="1633866"/>
                </a:lnTo>
                <a:lnTo>
                  <a:pt x="0" y="1633866"/>
                </a:lnTo>
                <a:close/>
              </a:path>
            </a:pathLst>
          </a:custGeom>
        </p:spPr>
        <p:txBody>
          <a:bodyPr wrap="square">
            <a:noAutofit/>
          </a:bodyPr>
          <a:lstStyle/>
          <a:p>
            <a:endParaRPr lang="en-ID"/>
          </a:p>
        </p:txBody>
      </p:sp>
    </p:spTree>
    <p:extLst>
      <p:ext uri="{BB962C8B-B14F-4D97-AF65-F5344CB8AC3E}">
        <p14:creationId xmlns:p14="http://schemas.microsoft.com/office/powerpoint/2010/main" val="80484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2D67FCE-3E22-2ED3-78EB-D9CA30504763}"/>
              </a:ext>
            </a:extLst>
          </p:cNvPr>
          <p:cNvSpPr>
            <a:spLocks noGrp="1"/>
          </p:cNvSpPr>
          <p:nvPr>
            <p:ph type="pic" sz="quarter" idx="10"/>
          </p:nvPr>
        </p:nvSpPr>
        <p:spPr>
          <a:xfrm>
            <a:off x="0" y="0"/>
            <a:ext cx="12192000" cy="6642100"/>
          </a:xfrm>
          <a:custGeom>
            <a:avLst/>
            <a:gdLst>
              <a:gd name="connsiteX0" fmla="*/ 0 w 12192000"/>
              <a:gd name="connsiteY0" fmla="*/ 0 h 6642100"/>
              <a:gd name="connsiteX1" fmla="*/ 12192000 w 12192000"/>
              <a:gd name="connsiteY1" fmla="*/ 0 h 6642100"/>
              <a:gd name="connsiteX2" fmla="*/ 12192000 w 12192000"/>
              <a:gd name="connsiteY2" fmla="*/ 6642100 h 6642100"/>
              <a:gd name="connsiteX3" fmla="*/ 12191999 w 12192000"/>
              <a:gd name="connsiteY3" fmla="*/ 6642100 h 6642100"/>
              <a:gd name="connsiteX4" fmla="*/ 12191999 w 12192000"/>
              <a:gd name="connsiteY4" fmla="*/ 6404913 h 6642100"/>
              <a:gd name="connsiteX5" fmla="*/ 12074201 w 12192000"/>
              <a:gd name="connsiteY5" fmla="*/ 6227872 h 6642100"/>
              <a:gd name="connsiteX6" fmla="*/ 446498 w 12192000"/>
              <a:gd name="connsiteY6" fmla="*/ 1186655 h 6642100"/>
              <a:gd name="connsiteX7" fmla="*/ 1 w 12192000"/>
              <a:gd name="connsiteY7" fmla="*/ 1179561 h 6642100"/>
              <a:gd name="connsiteX8" fmla="*/ 1 w 12192000"/>
              <a:gd name="connsiteY8" fmla="*/ 6642100 h 6642100"/>
              <a:gd name="connsiteX9" fmla="*/ 0 w 12192000"/>
              <a:gd name="connsiteY9" fmla="*/ 6642100 h 66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642100">
                <a:moveTo>
                  <a:pt x="0" y="0"/>
                </a:moveTo>
                <a:lnTo>
                  <a:pt x="12192000" y="0"/>
                </a:lnTo>
                <a:lnTo>
                  <a:pt x="12192000" y="6642100"/>
                </a:lnTo>
                <a:lnTo>
                  <a:pt x="12191999" y="6642100"/>
                </a:lnTo>
                <a:lnTo>
                  <a:pt x="12191999" y="6404913"/>
                </a:lnTo>
                <a:lnTo>
                  <a:pt x="12074201" y="6227872"/>
                </a:lnTo>
                <a:cubicBezTo>
                  <a:pt x="10078590" y="3378347"/>
                  <a:pt x="5652995" y="1352505"/>
                  <a:pt x="446498" y="1186655"/>
                </a:cubicBezTo>
                <a:lnTo>
                  <a:pt x="1" y="1179561"/>
                </a:lnTo>
                <a:lnTo>
                  <a:pt x="1" y="6642100"/>
                </a:lnTo>
                <a:lnTo>
                  <a:pt x="0" y="6642100"/>
                </a:lnTo>
                <a:close/>
              </a:path>
            </a:pathLst>
          </a:custGeom>
        </p:spPr>
        <p:txBody>
          <a:bodyPr wrap="square">
            <a:noAutofit/>
          </a:bodyPr>
          <a:lstStyle/>
          <a:p>
            <a:endParaRPr lang="en-ID"/>
          </a:p>
        </p:txBody>
      </p:sp>
    </p:spTree>
    <p:extLst>
      <p:ext uri="{BB962C8B-B14F-4D97-AF65-F5344CB8AC3E}">
        <p14:creationId xmlns:p14="http://schemas.microsoft.com/office/powerpoint/2010/main" val="1747834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6DE03D6-A75B-3549-272D-6AC2F1F2D4F5}"/>
              </a:ext>
            </a:extLst>
          </p:cNvPr>
          <p:cNvSpPr>
            <a:spLocks noGrp="1"/>
          </p:cNvSpPr>
          <p:nvPr>
            <p:ph type="pic" sz="quarter" idx="10"/>
          </p:nvPr>
        </p:nvSpPr>
        <p:spPr>
          <a:xfrm>
            <a:off x="5076969" y="-2236"/>
            <a:ext cx="7115033" cy="6860235"/>
          </a:xfrm>
          <a:custGeom>
            <a:avLst/>
            <a:gdLst>
              <a:gd name="connsiteX0" fmla="*/ 1715059 w 7115033"/>
              <a:gd name="connsiteY0" fmla="*/ 0 h 6860235"/>
              <a:gd name="connsiteX1" fmla="*/ 7115033 w 7115033"/>
              <a:gd name="connsiteY1" fmla="*/ 0 h 6860235"/>
              <a:gd name="connsiteX2" fmla="*/ 7115033 w 7115033"/>
              <a:gd name="connsiteY2" fmla="*/ 6860235 h 6860235"/>
              <a:gd name="connsiteX3" fmla="*/ 0 w 7115033"/>
              <a:gd name="connsiteY3" fmla="*/ 6860235 h 6860235"/>
            </a:gdLst>
            <a:ahLst/>
            <a:cxnLst>
              <a:cxn ang="0">
                <a:pos x="connsiteX0" y="connsiteY0"/>
              </a:cxn>
              <a:cxn ang="0">
                <a:pos x="connsiteX1" y="connsiteY1"/>
              </a:cxn>
              <a:cxn ang="0">
                <a:pos x="connsiteX2" y="connsiteY2"/>
              </a:cxn>
              <a:cxn ang="0">
                <a:pos x="connsiteX3" y="connsiteY3"/>
              </a:cxn>
            </a:cxnLst>
            <a:rect l="l" t="t" r="r" b="b"/>
            <a:pathLst>
              <a:path w="7115033" h="6860235">
                <a:moveTo>
                  <a:pt x="1715059" y="0"/>
                </a:moveTo>
                <a:lnTo>
                  <a:pt x="7115033" y="0"/>
                </a:lnTo>
                <a:lnTo>
                  <a:pt x="7115033" y="6860235"/>
                </a:lnTo>
                <a:lnTo>
                  <a:pt x="0" y="6860235"/>
                </a:lnTo>
                <a:close/>
              </a:path>
            </a:pathLst>
          </a:custGeom>
        </p:spPr>
        <p:txBody>
          <a:bodyPr wrap="square">
            <a:noAutofit/>
          </a:bodyPr>
          <a:lstStyle/>
          <a:p>
            <a:endParaRPr lang="en-ID"/>
          </a:p>
        </p:txBody>
      </p:sp>
    </p:spTree>
    <p:extLst>
      <p:ext uri="{BB962C8B-B14F-4D97-AF65-F5344CB8AC3E}">
        <p14:creationId xmlns:p14="http://schemas.microsoft.com/office/powerpoint/2010/main" val="1908966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p159:morph option="byObject"/>
      </p:transition>
    </mc:Choice>
    <mc:Fallback xmlns="">
      <p:transition spd="slow"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F4DF45A3-720B-DE80-ADFB-DE6003F4709F}"/>
              </a:ext>
            </a:extLst>
          </p:cNvPr>
          <p:cNvSpPr>
            <a:spLocks noGrp="1"/>
          </p:cNvSpPr>
          <p:nvPr>
            <p:ph type="pic" sz="quarter" idx="10"/>
          </p:nvPr>
        </p:nvSpPr>
        <p:spPr>
          <a:xfrm>
            <a:off x="6096000" y="1460310"/>
            <a:ext cx="6096000" cy="5397690"/>
          </a:xfrm>
          <a:custGeom>
            <a:avLst/>
            <a:gdLst>
              <a:gd name="connsiteX0" fmla="*/ 0 w 6096000"/>
              <a:gd name="connsiteY0" fmla="*/ 0 h 5397690"/>
              <a:gd name="connsiteX1" fmla="*/ 6096000 w 6096000"/>
              <a:gd name="connsiteY1" fmla="*/ 0 h 5397690"/>
              <a:gd name="connsiteX2" fmla="*/ 6096000 w 6096000"/>
              <a:gd name="connsiteY2" fmla="*/ 2169709 h 5397690"/>
              <a:gd name="connsiteX3" fmla="*/ 3604955 w 6096000"/>
              <a:gd name="connsiteY3" fmla="*/ 2169709 h 5397690"/>
              <a:gd name="connsiteX4" fmla="*/ 3604955 w 6096000"/>
              <a:gd name="connsiteY4" fmla="*/ 5397690 h 5397690"/>
              <a:gd name="connsiteX5" fmla="*/ 0 w 6096000"/>
              <a:gd name="connsiteY5" fmla="*/ 5397690 h 539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5397690">
                <a:moveTo>
                  <a:pt x="0" y="0"/>
                </a:moveTo>
                <a:lnTo>
                  <a:pt x="6096000" y="0"/>
                </a:lnTo>
                <a:lnTo>
                  <a:pt x="6096000" y="2169709"/>
                </a:lnTo>
                <a:lnTo>
                  <a:pt x="3604955" y="2169709"/>
                </a:lnTo>
                <a:lnTo>
                  <a:pt x="3604955" y="5397690"/>
                </a:lnTo>
                <a:lnTo>
                  <a:pt x="0" y="5397690"/>
                </a:lnTo>
                <a:close/>
              </a:path>
            </a:pathLst>
          </a:custGeom>
        </p:spPr>
        <p:txBody>
          <a:bodyPr wrap="square">
            <a:noAutofit/>
          </a:bodyPr>
          <a:lstStyle/>
          <a:p>
            <a:endParaRPr lang="en-ID"/>
          </a:p>
        </p:txBody>
      </p:sp>
    </p:spTree>
    <p:extLst>
      <p:ext uri="{BB962C8B-B14F-4D97-AF65-F5344CB8AC3E}">
        <p14:creationId xmlns:p14="http://schemas.microsoft.com/office/powerpoint/2010/main" val="3389934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Picture Placeholder 11">
            <a:extLst>
              <a:ext uri="{FF2B5EF4-FFF2-40B4-BE49-F238E27FC236}">
                <a16:creationId xmlns:a16="http://schemas.microsoft.com/office/drawing/2014/main" id="{7B5D4150-5486-22CA-BCC4-2ED2DD6916B8}"/>
              </a:ext>
            </a:extLst>
          </p:cNvPr>
          <p:cNvSpPr>
            <a:spLocks noGrp="1"/>
          </p:cNvSpPr>
          <p:nvPr>
            <p:ph type="pic" sz="quarter" idx="10"/>
          </p:nvPr>
        </p:nvSpPr>
        <p:spPr>
          <a:xfrm>
            <a:off x="0" y="0"/>
            <a:ext cx="5646738" cy="6858000"/>
          </a:xfrm>
          <a:custGeom>
            <a:avLst/>
            <a:gdLst>
              <a:gd name="connsiteX0" fmla="*/ 3541485 w 5646738"/>
              <a:gd name="connsiteY0" fmla="*/ 2 h 6858000"/>
              <a:gd name="connsiteX1" fmla="*/ 5646738 w 5646738"/>
              <a:gd name="connsiteY1" fmla="*/ 1831986 h 6858000"/>
              <a:gd name="connsiteX2" fmla="*/ 5646738 w 5646738"/>
              <a:gd name="connsiteY2" fmla="*/ 1833761 h 6858000"/>
              <a:gd name="connsiteX3" fmla="*/ 3541486 w 5646738"/>
              <a:gd name="connsiteY3" fmla="*/ 6858000 h 6858000"/>
              <a:gd name="connsiteX4" fmla="*/ 3541485 w 5646738"/>
              <a:gd name="connsiteY4" fmla="*/ 6858000 h 6858000"/>
              <a:gd name="connsiteX5" fmla="*/ 0 w 5646738"/>
              <a:gd name="connsiteY5" fmla="*/ 0 h 6858000"/>
              <a:gd name="connsiteX6" fmla="*/ 3541484 w 5646738"/>
              <a:gd name="connsiteY6" fmla="*/ 0 h 6858000"/>
              <a:gd name="connsiteX7" fmla="*/ 3541484 w 5646738"/>
              <a:gd name="connsiteY7" fmla="*/ 6858000 h 6858000"/>
              <a:gd name="connsiteX8" fmla="*/ 0 w 5646738"/>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738" h="6858000">
                <a:moveTo>
                  <a:pt x="3541485" y="2"/>
                </a:moveTo>
                <a:lnTo>
                  <a:pt x="5646738" y="1831986"/>
                </a:lnTo>
                <a:lnTo>
                  <a:pt x="5646738" y="1833761"/>
                </a:lnTo>
                <a:lnTo>
                  <a:pt x="3541486" y="6858000"/>
                </a:lnTo>
                <a:lnTo>
                  <a:pt x="3541485" y="6858000"/>
                </a:lnTo>
                <a:close/>
                <a:moveTo>
                  <a:pt x="0" y="0"/>
                </a:moveTo>
                <a:lnTo>
                  <a:pt x="3541484" y="0"/>
                </a:lnTo>
                <a:lnTo>
                  <a:pt x="3541484"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1643102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63628-0A6F-E13C-5A35-C16A749D37E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C193F06-EF8B-43F6-E666-16F5E72884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A95D86-46F1-159D-4968-2E8C87642277}"/>
              </a:ext>
            </a:extLst>
          </p:cNvPr>
          <p:cNvSpPr>
            <a:spLocks noGrp="1"/>
          </p:cNvSpPr>
          <p:nvPr>
            <p:ph type="dt" sz="half" idx="10"/>
          </p:nvPr>
        </p:nvSpPr>
        <p:spPr/>
        <p:txBody>
          <a:bodyPr/>
          <a:lstStyle/>
          <a:p>
            <a:fld id="{3E04E417-1677-4AB7-BA52-3B350775C2F3}" type="datetimeFigureOut">
              <a:rPr lang="en-IN" smtClean="0"/>
              <a:t>19-06-2023</a:t>
            </a:fld>
            <a:endParaRPr lang="en-IN"/>
          </a:p>
        </p:txBody>
      </p:sp>
      <p:sp>
        <p:nvSpPr>
          <p:cNvPr id="5" name="Footer Placeholder 4">
            <a:extLst>
              <a:ext uri="{FF2B5EF4-FFF2-40B4-BE49-F238E27FC236}">
                <a16:creationId xmlns:a16="http://schemas.microsoft.com/office/drawing/2014/main" id="{6A64F4FF-2774-C6BD-982D-BDD3335AC1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E55EA0-BC1B-4802-72EC-682AACC2696C}"/>
              </a:ext>
            </a:extLst>
          </p:cNvPr>
          <p:cNvSpPr>
            <a:spLocks noGrp="1"/>
          </p:cNvSpPr>
          <p:nvPr>
            <p:ph type="sldNum" sz="quarter" idx="12"/>
          </p:nvPr>
        </p:nvSpPr>
        <p:spPr/>
        <p:txBody>
          <a:bodyPr/>
          <a:lstStyle/>
          <a:p>
            <a:fld id="{AF54A78D-767F-4A74-B3F4-CA56068113F4}" type="slidenum">
              <a:rPr lang="en-IN" smtClean="0"/>
              <a:t>‹#›</a:t>
            </a:fld>
            <a:endParaRPr lang="en-IN"/>
          </a:p>
        </p:txBody>
      </p:sp>
    </p:spTree>
    <p:extLst>
      <p:ext uri="{BB962C8B-B14F-4D97-AF65-F5344CB8AC3E}">
        <p14:creationId xmlns:p14="http://schemas.microsoft.com/office/powerpoint/2010/main" val="4179319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7836D-F6C0-926C-0D4F-F3115F9667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38002EF-64DF-49F9-6D12-E85ACB15E7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C374EA-E6AC-E1DF-90F2-EC69715B6ECF}"/>
              </a:ext>
            </a:extLst>
          </p:cNvPr>
          <p:cNvSpPr>
            <a:spLocks noGrp="1"/>
          </p:cNvSpPr>
          <p:nvPr>
            <p:ph type="dt" sz="half" idx="10"/>
          </p:nvPr>
        </p:nvSpPr>
        <p:spPr/>
        <p:txBody>
          <a:bodyPr/>
          <a:lstStyle/>
          <a:p>
            <a:fld id="{3E04E417-1677-4AB7-BA52-3B350775C2F3}" type="datetimeFigureOut">
              <a:rPr lang="en-IN" smtClean="0"/>
              <a:t>19-06-2023</a:t>
            </a:fld>
            <a:endParaRPr lang="en-IN"/>
          </a:p>
        </p:txBody>
      </p:sp>
      <p:sp>
        <p:nvSpPr>
          <p:cNvPr id="5" name="Footer Placeholder 4">
            <a:extLst>
              <a:ext uri="{FF2B5EF4-FFF2-40B4-BE49-F238E27FC236}">
                <a16:creationId xmlns:a16="http://schemas.microsoft.com/office/drawing/2014/main" id="{408BEB78-9C14-E9B5-007D-09835C1D35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F00A96-2169-6DF9-16D7-56EAB74F28CC}"/>
              </a:ext>
            </a:extLst>
          </p:cNvPr>
          <p:cNvSpPr>
            <a:spLocks noGrp="1"/>
          </p:cNvSpPr>
          <p:nvPr>
            <p:ph type="sldNum" sz="quarter" idx="12"/>
          </p:nvPr>
        </p:nvSpPr>
        <p:spPr/>
        <p:txBody>
          <a:bodyPr/>
          <a:lstStyle/>
          <a:p>
            <a:fld id="{AF54A78D-767F-4A74-B3F4-CA56068113F4}" type="slidenum">
              <a:rPr lang="en-IN" smtClean="0"/>
              <a:t>‹#›</a:t>
            </a:fld>
            <a:endParaRPr lang="en-IN"/>
          </a:p>
        </p:txBody>
      </p:sp>
    </p:spTree>
    <p:extLst>
      <p:ext uri="{BB962C8B-B14F-4D97-AF65-F5344CB8AC3E}">
        <p14:creationId xmlns:p14="http://schemas.microsoft.com/office/powerpoint/2010/main" val="2774867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5BDB9-F098-94B1-48A0-6FF1E362BEB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A56B0C-D87F-3920-ACD7-14B3B3B67F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441539F-B9A5-3DAF-44E5-2387774857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BD3F885-2117-C1DB-5BB8-21C5C8FFE04A}"/>
              </a:ext>
            </a:extLst>
          </p:cNvPr>
          <p:cNvSpPr>
            <a:spLocks noGrp="1"/>
          </p:cNvSpPr>
          <p:nvPr>
            <p:ph type="dt" sz="half" idx="10"/>
          </p:nvPr>
        </p:nvSpPr>
        <p:spPr/>
        <p:txBody>
          <a:bodyPr/>
          <a:lstStyle/>
          <a:p>
            <a:fld id="{3E04E417-1677-4AB7-BA52-3B350775C2F3}" type="datetimeFigureOut">
              <a:rPr lang="en-IN" smtClean="0"/>
              <a:t>19-06-2023</a:t>
            </a:fld>
            <a:endParaRPr lang="en-IN"/>
          </a:p>
        </p:txBody>
      </p:sp>
      <p:sp>
        <p:nvSpPr>
          <p:cNvPr id="6" name="Footer Placeholder 5">
            <a:extLst>
              <a:ext uri="{FF2B5EF4-FFF2-40B4-BE49-F238E27FC236}">
                <a16:creationId xmlns:a16="http://schemas.microsoft.com/office/drawing/2014/main" id="{09BAFB9F-205C-CD3B-66E0-17D92FEAA9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042FA0C-B4D2-5A97-A985-D30A0445007F}"/>
              </a:ext>
            </a:extLst>
          </p:cNvPr>
          <p:cNvSpPr>
            <a:spLocks noGrp="1"/>
          </p:cNvSpPr>
          <p:nvPr>
            <p:ph type="sldNum" sz="quarter" idx="12"/>
          </p:nvPr>
        </p:nvSpPr>
        <p:spPr/>
        <p:txBody>
          <a:bodyPr/>
          <a:lstStyle/>
          <a:p>
            <a:fld id="{AF54A78D-767F-4A74-B3F4-CA56068113F4}" type="slidenum">
              <a:rPr lang="en-IN" smtClean="0"/>
              <a:t>‹#›</a:t>
            </a:fld>
            <a:endParaRPr lang="en-IN"/>
          </a:p>
        </p:txBody>
      </p:sp>
    </p:spTree>
    <p:extLst>
      <p:ext uri="{BB962C8B-B14F-4D97-AF65-F5344CB8AC3E}">
        <p14:creationId xmlns:p14="http://schemas.microsoft.com/office/powerpoint/2010/main" val="60984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42145-3002-1A68-642A-2B90B0FF088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ECB467-8DD0-1281-D8FE-A04A72A3C7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16B174-C7E0-A4AC-606E-418FAF146F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B170595-BEFE-3CF8-EA45-A440E88160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2462CB-B8CB-2367-56A4-6FE8FEC655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971E188-0FE7-1328-D95A-BFE8EFD108E8}"/>
              </a:ext>
            </a:extLst>
          </p:cNvPr>
          <p:cNvSpPr>
            <a:spLocks noGrp="1"/>
          </p:cNvSpPr>
          <p:nvPr>
            <p:ph type="dt" sz="half" idx="10"/>
          </p:nvPr>
        </p:nvSpPr>
        <p:spPr/>
        <p:txBody>
          <a:bodyPr/>
          <a:lstStyle/>
          <a:p>
            <a:fld id="{3E04E417-1677-4AB7-BA52-3B350775C2F3}" type="datetimeFigureOut">
              <a:rPr lang="en-IN" smtClean="0"/>
              <a:t>19-06-2023</a:t>
            </a:fld>
            <a:endParaRPr lang="en-IN"/>
          </a:p>
        </p:txBody>
      </p:sp>
      <p:sp>
        <p:nvSpPr>
          <p:cNvPr id="8" name="Footer Placeholder 7">
            <a:extLst>
              <a:ext uri="{FF2B5EF4-FFF2-40B4-BE49-F238E27FC236}">
                <a16:creationId xmlns:a16="http://schemas.microsoft.com/office/drawing/2014/main" id="{3F9EC299-4EDA-7553-4997-13194228F88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2C7523D-6A5B-5C92-067D-7DB80123082C}"/>
              </a:ext>
            </a:extLst>
          </p:cNvPr>
          <p:cNvSpPr>
            <a:spLocks noGrp="1"/>
          </p:cNvSpPr>
          <p:nvPr>
            <p:ph type="sldNum" sz="quarter" idx="12"/>
          </p:nvPr>
        </p:nvSpPr>
        <p:spPr/>
        <p:txBody>
          <a:bodyPr/>
          <a:lstStyle/>
          <a:p>
            <a:fld id="{AF54A78D-767F-4A74-B3F4-CA56068113F4}" type="slidenum">
              <a:rPr lang="en-IN" smtClean="0"/>
              <a:t>‹#›</a:t>
            </a:fld>
            <a:endParaRPr lang="en-IN"/>
          </a:p>
        </p:txBody>
      </p:sp>
    </p:spTree>
    <p:extLst>
      <p:ext uri="{BB962C8B-B14F-4D97-AF65-F5344CB8AC3E}">
        <p14:creationId xmlns:p14="http://schemas.microsoft.com/office/powerpoint/2010/main" val="734897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5E8D8-2C7B-DD49-BF0A-21EC3C915A9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38780A2-4BA6-E72F-3C20-368F551E643E}"/>
              </a:ext>
            </a:extLst>
          </p:cNvPr>
          <p:cNvSpPr>
            <a:spLocks noGrp="1"/>
          </p:cNvSpPr>
          <p:nvPr>
            <p:ph type="dt" sz="half" idx="10"/>
          </p:nvPr>
        </p:nvSpPr>
        <p:spPr/>
        <p:txBody>
          <a:bodyPr/>
          <a:lstStyle/>
          <a:p>
            <a:fld id="{3E04E417-1677-4AB7-BA52-3B350775C2F3}" type="datetimeFigureOut">
              <a:rPr lang="en-IN" smtClean="0"/>
              <a:t>19-06-2023</a:t>
            </a:fld>
            <a:endParaRPr lang="en-IN"/>
          </a:p>
        </p:txBody>
      </p:sp>
      <p:sp>
        <p:nvSpPr>
          <p:cNvPr id="4" name="Footer Placeholder 3">
            <a:extLst>
              <a:ext uri="{FF2B5EF4-FFF2-40B4-BE49-F238E27FC236}">
                <a16:creationId xmlns:a16="http://schemas.microsoft.com/office/drawing/2014/main" id="{9B9DC190-31BE-1C14-3E1F-273CA3ABED7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8313774-D2CD-845E-3AF9-FFC25DAD437E}"/>
              </a:ext>
            </a:extLst>
          </p:cNvPr>
          <p:cNvSpPr>
            <a:spLocks noGrp="1"/>
          </p:cNvSpPr>
          <p:nvPr>
            <p:ph type="sldNum" sz="quarter" idx="12"/>
          </p:nvPr>
        </p:nvSpPr>
        <p:spPr/>
        <p:txBody>
          <a:bodyPr/>
          <a:lstStyle/>
          <a:p>
            <a:fld id="{AF54A78D-767F-4A74-B3F4-CA56068113F4}" type="slidenum">
              <a:rPr lang="en-IN" smtClean="0"/>
              <a:t>‹#›</a:t>
            </a:fld>
            <a:endParaRPr lang="en-IN"/>
          </a:p>
        </p:txBody>
      </p:sp>
    </p:spTree>
    <p:extLst>
      <p:ext uri="{BB962C8B-B14F-4D97-AF65-F5344CB8AC3E}">
        <p14:creationId xmlns:p14="http://schemas.microsoft.com/office/powerpoint/2010/main" val="3057922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A18C41-E3FF-444A-77CE-E251CABFC465}"/>
              </a:ext>
            </a:extLst>
          </p:cNvPr>
          <p:cNvSpPr>
            <a:spLocks noGrp="1"/>
          </p:cNvSpPr>
          <p:nvPr>
            <p:ph type="dt" sz="half" idx="10"/>
          </p:nvPr>
        </p:nvSpPr>
        <p:spPr/>
        <p:txBody>
          <a:bodyPr/>
          <a:lstStyle/>
          <a:p>
            <a:fld id="{3E04E417-1677-4AB7-BA52-3B350775C2F3}" type="datetimeFigureOut">
              <a:rPr lang="en-IN" smtClean="0"/>
              <a:t>19-06-2023</a:t>
            </a:fld>
            <a:endParaRPr lang="en-IN"/>
          </a:p>
        </p:txBody>
      </p:sp>
      <p:sp>
        <p:nvSpPr>
          <p:cNvPr id="3" name="Footer Placeholder 2">
            <a:extLst>
              <a:ext uri="{FF2B5EF4-FFF2-40B4-BE49-F238E27FC236}">
                <a16:creationId xmlns:a16="http://schemas.microsoft.com/office/drawing/2014/main" id="{34248A6A-94C4-3D45-C27A-684B7FF454F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164ADF7-F2AF-70AD-50F5-F7B027705A31}"/>
              </a:ext>
            </a:extLst>
          </p:cNvPr>
          <p:cNvSpPr>
            <a:spLocks noGrp="1"/>
          </p:cNvSpPr>
          <p:nvPr>
            <p:ph type="sldNum" sz="quarter" idx="12"/>
          </p:nvPr>
        </p:nvSpPr>
        <p:spPr/>
        <p:txBody>
          <a:bodyPr/>
          <a:lstStyle/>
          <a:p>
            <a:fld id="{AF54A78D-767F-4A74-B3F4-CA56068113F4}" type="slidenum">
              <a:rPr lang="en-IN" smtClean="0"/>
              <a:t>‹#›</a:t>
            </a:fld>
            <a:endParaRPr lang="en-IN"/>
          </a:p>
        </p:txBody>
      </p:sp>
    </p:spTree>
    <p:extLst>
      <p:ext uri="{BB962C8B-B14F-4D97-AF65-F5344CB8AC3E}">
        <p14:creationId xmlns:p14="http://schemas.microsoft.com/office/powerpoint/2010/main" val="1080509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1268-6529-4874-BCED-4341CBE68F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519994F-D9BF-435B-899B-F935FD73EA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3DA9F27-FB20-4B73-366D-3A53D3BC0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F5AF6A-F646-6B38-F1A8-B769B91640EE}"/>
              </a:ext>
            </a:extLst>
          </p:cNvPr>
          <p:cNvSpPr>
            <a:spLocks noGrp="1"/>
          </p:cNvSpPr>
          <p:nvPr>
            <p:ph type="dt" sz="half" idx="10"/>
          </p:nvPr>
        </p:nvSpPr>
        <p:spPr/>
        <p:txBody>
          <a:bodyPr/>
          <a:lstStyle/>
          <a:p>
            <a:fld id="{3E04E417-1677-4AB7-BA52-3B350775C2F3}" type="datetimeFigureOut">
              <a:rPr lang="en-IN" smtClean="0"/>
              <a:t>19-06-2023</a:t>
            </a:fld>
            <a:endParaRPr lang="en-IN"/>
          </a:p>
        </p:txBody>
      </p:sp>
      <p:sp>
        <p:nvSpPr>
          <p:cNvPr id="6" name="Footer Placeholder 5">
            <a:extLst>
              <a:ext uri="{FF2B5EF4-FFF2-40B4-BE49-F238E27FC236}">
                <a16:creationId xmlns:a16="http://schemas.microsoft.com/office/drawing/2014/main" id="{37F7B566-5591-F952-36A8-16AC9F4E6F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164C44-D5D5-3795-3F8E-D194A5836873}"/>
              </a:ext>
            </a:extLst>
          </p:cNvPr>
          <p:cNvSpPr>
            <a:spLocks noGrp="1"/>
          </p:cNvSpPr>
          <p:nvPr>
            <p:ph type="sldNum" sz="quarter" idx="12"/>
          </p:nvPr>
        </p:nvSpPr>
        <p:spPr/>
        <p:txBody>
          <a:bodyPr/>
          <a:lstStyle/>
          <a:p>
            <a:fld id="{AF54A78D-767F-4A74-B3F4-CA56068113F4}" type="slidenum">
              <a:rPr lang="en-IN" smtClean="0"/>
              <a:t>‹#›</a:t>
            </a:fld>
            <a:endParaRPr lang="en-IN"/>
          </a:p>
        </p:txBody>
      </p:sp>
    </p:spTree>
    <p:extLst>
      <p:ext uri="{BB962C8B-B14F-4D97-AF65-F5344CB8AC3E}">
        <p14:creationId xmlns:p14="http://schemas.microsoft.com/office/powerpoint/2010/main" val="3537259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42493-53AA-871B-2502-96EA8A60FB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DDEF15F-1B34-28D6-56CF-C66C9D1353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3C12365-BE7F-B287-AFA2-62DD222319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4F0A6-BB0F-B56F-FD1F-038A92A03003}"/>
              </a:ext>
            </a:extLst>
          </p:cNvPr>
          <p:cNvSpPr>
            <a:spLocks noGrp="1"/>
          </p:cNvSpPr>
          <p:nvPr>
            <p:ph type="dt" sz="half" idx="10"/>
          </p:nvPr>
        </p:nvSpPr>
        <p:spPr/>
        <p:txBody>
          <a:bodyPr/>
          <a:lstStyle/>
          <a:p>
            <a:fld id="{3E04E417-1677-4AB7-BA52-3B350775C2F3}" type="datetimeFigureOut">
              <a:rPr lang="en-IN" smtClean="0"/>
              <a:t>19-06-2023</a:t>
            </a:fld>
            <a:endParaRPr lang="en-IN"/>
          </a:p>
        </p:txBody>
      </p:sp>
      <p:sp>
        <p:nvSpPr>
          <p:cNvPr id="6" name="Footer Placeholder 5">
            <a:extLst>
              <a:ext uri="{FF2B5EF4-FFF2-40B4-BE49-F238E27FC236}">
                <a16:creationId xmlns:a16="http://schemas.microsoft.com/office/drawing/2014/main" id="{0114EB2A-165E-2CAD-A227-63508F7280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792CF9-C8F5-D8A1-DB9D-87CC192DBEE0}"/>
              </a:ext>
            </a:extLst>
          </p:cNvPr>
          <p:cNvSpPr>
            <a:spLocks noGrp="1"/>
          </p:cNvSpPr>
          <p:nvPr>
            <p:ph type="sldNum" sz="quarter" idx="12"/>
          </p:nvPr>
        </p:nvSpPr>
        <p:spPr/>
        <p:txBody>
          <a:bodyPr/>
          <a:lstStyle/>
          <a:p>
            <a:fld id="{AF54A78D-767F-4A74-B3F4-CA56068113F4}" type="slidenum">
              <a:rPr lang="en-IN" smtClean="0"/>
              <a:t>‹#›</a:t>
            </a:fld>
            <a:endParaRPr lang="en-IN"/>
          </a:p>
        </p:txBody>
      </p:sp>
    </p:spTree>
    <p:extLst>
      <p:ext uri="{BB962C8B-B14F-4D97-AF65-F5344CB8AC3E}">
        <p14:creationId xmlns:p14="http://schemas.microsoft.com/office/powerpoint/2010/main" val="516942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76B209-4BCE-BB12-2359-72FFB4D02D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68B463-3580-4E61-3C0B-8CB07B4FD2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2F970E-FC7C-6461-B525-0AD8689A3E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04E417-1677-4AB7-BA52-3B350775C2F3}" type="datetimeFigureOut">
              <a:rPr lang="en-IN" smtClean="0"/>
              <a:t>19-06-2023</a:t>
            </a:fld>
            <a:endParaRPr lang="en-IN"/>
          </a:p>
        </p:txBody>
      </p:sp>
      <p:sp>
        <p:nvSpPr>
          <p:cNvPr id="5" name="Footer Placeholder 4">
            <a:extLst>
              <a:ext uri="{FF2B5EF4-FFF2-40B4-BE49-F238E27FC236}">
                <a16:creationId xmlns:a16="http://schemas.microsoft.com/office/drawing/2014/main" id="{B22460CF-6019-4AFD-CB12-9CC5A050ED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DDC6CE8-8684-5147-297A-8E47AB8D03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54A78D-767F-4A74-B3F4-CA56068113F4}" type="slidenum">
              <a:rPr lang="en-IN" smtClean="0"/>
              <a:t>‹#›</a:t>
            </a:fld>
            <a:endParaRPr lang="en-IN"/>
          </a:p>
        </p:txBody>
      </p:sp>
    </p:spTree>
    <p:extLst>
      <p:ext uri="{BB962C8B-B14F-4D97-AF65-F5344CB8AC3E}">
        <p14:creationId xmlns:p14="http://schemas.microsoft.com/office/powerpoint/2010/main" val="2493500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5B627C-2D94-A9FE-ECE3-EAC9468C78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F1E2C6DF-AC4B-5C89-D50F-46FC5BF805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E70F89EA-B5B7-57EB-278F-46A3DFA551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E4EAC5-028F-452A-A063-ACEC6C13176B}" type="datetimeFigureOut">
              <a:rPr lang="en-ID" smtClean="0"/>
              <a:t>19/06/2023</a:t>
            </a:fld>
            <a:endParaRPr lang="en-ID"/>
          </a:p>
        </p:txBody>
      </p:sp>
      <p:sp>
        <p:nvSpPr>
          <p:cNvPr id="5" name="Footer Placeholder 4">
            <a:extLst>
              <a:ext uri="{FF2B5EF4-FFF2-40B4-BE49-F238E27FC236}">
                <a16:creationId xmlns:a16="http://schemas.microsoft.com/office/drawing/2014/main" id="{CBF0B018-1A0E-EFC1-B39E-3E69E729D3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30466D82-3930-E5F1-09EC-2DD6B3E1FC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C2E21-59CB-4229-B0A3-43AE8A3C0198}" type="slidenum">
              <a:rPr lang="en-ID" smtClean="0"/>
              <a:t>‹#›</a:t>
            </a:fld>
            <a:endParaRPr lang="en-ID"/>
          </a:p>
        </p:txBody>
      </p:sp>
    </p:spTree>
    <p:extLst>
      <p:ext uri="{BB962C8B-B14F-4D97-AF65-F5344CB8AC3E}">
        <p14:creationId xmlns:p14="http://schemas.microsoft.com/office/powerpoint/2010/main" val="6550815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mc:AlternateContent xmlns:mc="http://schemas.openxmlformats.org/markup-compatibility/2006" xmlns:p159="http://schemas.microsoft.com/office/powerpoint/2015/09/main">
    <mc:Choice Requires="p159">
      <p:transition xmlns:p14="http://schemas.microsoft.com/office/powerpoint/2010/main" spd="slow" p14:dur="175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slide" Target="slide13.xml"/><Relationship Id="rId18" Type="http://schemas.openxmlformats.org/officeDocument/2006/relationships/image" Target="../media/image34.sv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40.jpeg"/><Relationship Id="rId17" Type="http://schemas.openxmlformats.org/officeDocument/2006/relationships/image" Target="../media/image33.png"/><Relationship Id="rId2" Type="http://schemas.openxmlformats.org/officeDocument/2006/relationships/image" Target="../media/image4.png"/><Relationship Id="rId16" Type="http://schemas.openxmlformats.org/officeDocument/2006/relationships/slide" Target="slide16.xml"/><Relationship Id="rId20"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8.jpeg"/><Relationship Id="rId11" Type="http://schemas.openxmlformats.org/officeDocument/2006/relationships/image" Target="../media/image39.jpg"/><Relationship Id="rId5" Type="http://schemas.openxmlformats.org/officeDocument/2006/relationships/image" Target="../media/image7.jpeg"/><Relationship Id="rId15" Type="http://schemas.openxmlformats.org/officeDocument/2006/relationships/slide" Target="slide15.xml"/><Relationship Id="rId10" Type="http://schemas.openxmlformats.org/officeDocument/2006/relationships/image" Target="../media/image38.jpg"/><Relationship Id="rId19" Type="http://schemas.openxmlformats.org/officeDocument/2006/relationships/image" Target="../media/image35.png"/><Relationship Id="rId4" Type="http://schemas.openxmlformats.org/officeDocument/2006/relationships/image" Target="../media/image6.png"/><Relationship Id="rId9" Type="http://schemas.openxmlformats.org/officeDocument/2006/relationships/image" Target="../media/image37.jpg"/><Relationship Id="rId14" Type="http://schemas.openxmlformats.org/officeDocument/2006/relationships/slide" Target="slide14.xml"/></Relationships>
</file>

<file path=ppt/slides/_rels/slide11.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41.jpeg"/><Relationship Id="rId1" Type="http://schemas.openxmlformats.org/officeDocument/2006/relationships/slideLayout" Target="../slideLayouts/slideLayout12.xml"/><Relationship Id="rId6" Type="http://schemas.openxmlformats.org/officeDocument/2006/relationships/image" Target="../media/image430.png"/><Relationship Id="rId5" Type="http://schemas.openxmlformats.org/officeDocument/2006/relationships/image" Target="../media/image43.png"/><Relationship Id="rId10"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41.jpeg"/><Relationship Id="rId1" Type="http://schemas.openxmlformats.org/officeDocument/2006/relationships/slideLayout" Target="../slideLayouts/slideLayout12.xml"/><Relationship Id="rId6" Type="http://schemas.openxmlformats.org/officeDocument/2006/relationships/image" Target="../media/image430.png"/><Relationship Id="rId5" Type="http://schemas.openxmlformats.org/officeDocument/2006/relationships/image" Target="../media/image43.png"/><Relationship Id="rId10"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hyperlink" Target="https://www.flickr.com/photos/desireecatani/12694039135" TargetMode="External"/><Relationship Id="rId2" Type="http://schemas.openxmlformats.org/officeDocument/2006/relationships/image" Target="../media/image46.jpg"/><Relationship Id="rId1" Type="http://schemas.openxmlformats.org/officeDocument/2006/relationships/slideLayout" Target="../slideLayouts/slideLayout13.xml"/><Relationship Id="rId6" Type="http://schemas.openxmlformats.org/officeDocument/2006/relationships/slide" Target="slide11.xml"/><Relationship Id="rId5" Type="http://schemas.openxmlformats.org/officeDocument/2006/relationships/image" Target="../media/image48.png"/><Relationship Id="rId4" Type="http://schemas.openxmlformats.org/officeDocument/2006/relationships/image" Target="../media/image47.jpg"/></Relationships>
</file>

<file path=ppt/slides/_rels/slide14.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9.jpg"/><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5.xml"/><Relationship Id="rId4" Type="http://schemas.openxmlformats.org/officeDocument/2006/relationships/slide" Target="slide11.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hyperlink" Target="http://libreshot.com/binary-code/" TargetMode="External"/><Relationship Id="rId7" Type="http://schemas.openxmlformats.org/officeDocument/2006/relationships/diagramData" Target="../diagrams/data1.xml"/><Relationship Id="rId2" Type="http://schemas.openxmlformats.org/officeDocument/2006/relationships/image" Target="../media/image52.jpg"/><Relationship Id="rId1" Type="http://schemas.openxmlformats.org/officeDocument/2006/relationships/slideLayout" Target="../slideLayouts/slideLayout7.xml"/><Relationship Id="rId6" Type="http://schemas.openxmlformats.org/officeDocument/2006/relationships/slide" Target="slide11.xml"/><Relationship Id="rId11" Type="http://schemas.microsoft.com/office/2007/relationships/diagramDrawing" Target="../diagrams/drawing1.xml"/><Relationship Id="rId5" Type="http://schemas.openxmlformats.org/officeDocument/2006/relationships/hyperlink" Target="https://sketchfab.com/3d-models/youtube-logo-48e0a3c1c40a48c790dea5341d509f4e" TargetMode="External"/><Relationship Id="rId10" Type="http://schemas.openxmlformats.org/officeDocument/2006/relationships/diagramColors" Target="../diagrams/colors1.xml"/><Relationship Id="rId4" Type="http://schemas.openxmlformats.org/officeDocument/2006/relationships/image" Target="../media/image53.jpeg"/><Relationship Id="rId9"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56.sv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56.svg"/><Relationship Id="rId5" Type="http://schemas.openxmlformats.org/officeDocument/2006/relationships/image" Target="../media/image60.svg"/><Relationship Id="rId10" Type="http://schemas.openxmlformats.org/officeDocument/2006/relationships/image" Target="../media/image55.png"/><Relationship Id="rId4" Type="http://schemas.openxmlformats.org/officeDocument/2006/relationships/image" Target="../media/image59.png"/><Relationship Id="rId9" Type="http://schemas.openxmlformats.org/officeDocument/2006/relationships/image" Target="../media/image64.sv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s://www.pexels.com/photo/coding-computer-data-depth-of-field-577585/" TargetMode="External"/><Relationship Id="rId7" Type="http://schemas.openxmlformats.org/officeDocument/2006/relationships/image" Target="../media/image69.png"/><Relationship Id="rId2"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s://www.pexels.com/photo/coding-computer-data-depth-of-field-577585/" TargetMode="External"/><Relationship Id="rId7" Type="http://schemas.openxmlformats.org/officeDocument/2006/relationships/image" Target="../media/image69.png"/><Relationship Id="rId2"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g"/></Relationships>
</file>

<file path=ppt/slides/_rels/slide21.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hyperlink" Target="https://www.pexels.com/photo/business-code-coding-computer-270632/" TargetMode="External"/><Relationship Id="rId7"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jpeg"/><Relationship Id="rId21" Type="http://schemas.openxmlformats.org/officeDocument/2006/relationships/image" Target="../media/image3.jpeg"/><Relationship Id="rId7" Type="http://schemas.openxmlformats.org/officeDocument/2006/relationships/image" Target="../media/image9.jpe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image" Target="../media/image4.png"/><Relationship Id="rId16" Type="http://schemas.openxmlformats.org/officeDocument/2006/relationships/image" Target="../media/image18.svg"/><Relationship Id="rId20"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jpeg"/><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hyperlink" Target="https://www.pexels.com/photo/business-code-coding-computer-270632/"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21.png"/><Relationship Id="rId18" Type="http://schemas.openxmlformats.org/officeDocument/2006/relationships/image" Target="../media/image14.sv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20.svg"/><Relationship Id="rId17" Type="http://schemas.openxmlformats.org/officeDocument/2006/relationships/image" Target="../media/image13.png"/><Relationship Id="rId2" Type="http://schemas.openxmlformats.org/officeDocument/2006/relationships/image" Target="../media/image4.png"/><Relationship Id="rId16" Type="http://schemas.openxmlformats.org/officeDocument/2006/relationships/image" Target="../media/image12.svg"/><Relationship Id="rId20"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8.jpeg"/><Relationship Id="rId11" Type="http://schemas.openxmlformats.org/officeDocument/2006/relationships/image" Target="../media/image19.png"/><Relationship Id="rId5" Type="http://schemas.openxmlformats.org/officeDocument/2006/relationships/image" Target="../media/image7.jpeg"/><Relationship Id="rId15" Type="http://schemas.openxmlformats.org/officeDocument/2006/relationships/image" Target="../media/image11.png"/><Relationship Id="rId10" Type="http://schemas.openxmlformats.org/officeDocument/2006/relationships/image" Target="../media/image18.svg"/><Relationship Id="rId19"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7.png"/><Relationship Id="rId14" Type="http://schemas.openxmlformats.org/officeDocument/2006/relationships/image" Target="../media/image22.svg"/></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18" Type="http://schemas.openxmlformats.org/officeDocument/2006/relationships/image" Target="../media/image26.sv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svg"/><Relationship Id="rId17" Type="http://schemas.openxmlformats.org/officeDocument/2006/relationships/image" Target="../media/image25.png"/><Relationship Id="rId2" Type="http://schemas.openxmlformats.org/officeDocument/2006/relationships/image" Target="../media/image4.png"/><Relationship Id="rId16" Type="http://schemas.openxmlformats.org/officeDocument/2006/relationships/image" Target="../media/image24.svg"/><Relationship Id="rId20"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jpeg"/><Relationship Id="rId15" Type="http://schemas.openxmlformats.org/officeDocument/2006/relationships/image" Target="../media/image23.png"/><Relationship Id="rId10" Type="http://schemas.openxmlformats.org/officeDocument/2006/relationships/image" Target="../media/image12.svg"/><Relationship Id="rId19" Type="http://schemas.openxmlformats.org/officeDocument/2006/relationships/image" Target="../media/image27.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image" Target="../media/image4.png"/><Relationship Id="rId16" Type="http://schemas.openxmlformats.org/officeDocument/2006/relationships/image" Target="../media/image30.svg"/><Relationship Id="rId1" Type="http://schemas.openxmlformats.org/officeDocument/2006/relationships/slideLayout" Target="../slideLayouts/slideLayout7.xml"/><Relationship Id="rId6" Type="http://schemas.openxmlformats.org/officeDocument/2006/relationships/image" Target="../media/image8.jpeg"/><Relationship Id="rId11" Type="http://schemas.openxmlformats.org/officeDocument/2006/relationships/image" Target="../media/image25.png"/><Relationship Id="rId5" Type="http://schemas.openxmlformats.org/officeDocument/2006/relationships/image" Target="../media/image7.jpe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6.png"/><Relationship Id="rId9" Type="http://schemas.openxmlformats.org/officeDocument/2006/relationships/image" Target="../media/image23.png"/><Relationship Id="rId14" Type="http://schemas.openxmlformats.org/officeDocument/2006/relationships/image" Target="../media/image28.svg"/></Relationships>
</file>

<file path=ppt/slides/_rels/slide9.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33.pn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32.svg"/><Relationship Id="rId2" Type="http://schemas.openxmlformats.org/officeDocument/2006/relationships/image" Target="../media/image4.png"/><Relationship Id="rId16"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8.jpeg"/><Relationship Id="rId11" Type="http://schemas.openxmlformats.org/officeDocument/2006/relationships/image" Target="../media/image31.png"/><Relationship Id="rId5" Type="http://schemas.openxmlformats.org/officeDocument/2006/relationships/image" Target="../media/image7.jpe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6.png"/><Relationship Id="rId9" Type="http://schemas.openxmlformats.org/officeDocument/2006/relationships/image" Target="../media/image29.png"/><Relationship Id="rId14"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elegram Logo HD phone wallpaper | Pxfuel">
            <a:extLst>
              <a:ext uri="{FF2B5EF4-FFF2-40B4-BE49-F238E27FC236}">
                <a16:creationId xmlns:a16="http://schemas.microsoft.com/office/drawing/2014/main" id="{20112A35-9AC1-25AA-DBFF-51F99E4D46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14" t="15735" r="15958" b="1463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142CCC2-747B-DA08-226B-A4BBD92890EB}"/>
              </a:ext>
            </a:extLst>
          </p:cNvPr>
          <p:cNvSpPr txBox="1"/>
          <p:nvPr/>
        </p:nvSpPr>
        <p:spPr>
          <a:xfrm>
            <a:off x="72928" y="50488"/>
            <a:ext cx="12077933" cy="2215991"/>
          </a:xfrm>
          <a:prstGeom prst="rect">
            <a:avLst/>
          </a:prstGeom>
          <a:noFill/>
        </p:spPr>
        <p:txBody>
          <a:bodyPr wrap="square" rtlCol="0">
            <a:spAutoFit/>
          </a:bodyPr>
          <a:lstStyle/>
          <a:p>
            <a:r>
              <a:rPr lang="en-US" sz="13800" dirty="0">
                <a:solidFill>
                  <a:schemeClr val="bg1"/>
                </a:solidFill>
                <a:effectLst>
                  <a:outerShdw blurRad="60007" dist="200025" dir="15000000" sy="30000" kx="-1800000" algn="bl" rotWithShape="0">
                    <a:prstClr val="black">
                      <a:alpha val="32000"/>
                    </a:prstClr>
                  </a:outerShdw>
                </a:effectLst>
                <a:latin typeface="Copperplate Gothic Bold" panose="020E0705020206020404" pitchFamily="34" charset="0"/>
              </a:rPr>
              <a:t>  S3LR_Bot</a:t>
            </a:r>
            <a:endParaRPr lang="en-IN" sz="6000" dirty="0">
              <a:solidFill>
                <a:schemeClr val="bg1"/>
              </a:solidFill>
              <a:effectLst>
                <a:outerShdw blurRad="60007" dist="200025" dir="15000000" sy="30000" kx="-1800000" algn="bl" rotWithShape="0">
                  <a:prstClr val="black">
                    <a:alpha val="32000"/>
                  </a:prstClr>
                </a:outerShdw>
              </a:effectLst>
              <a:latin typeface="Copperplate Gothic Bold" panose="020E0705020206020404" pitchFamily="34" charset="0"/>
            </a:endParaRPr>
          </a:p>
        </p:txBody>
      </p:sp>
      <p:sp>
        <p:nvSpPr>
          <p:cNvPr id="7" name="Rectangle 6">
            <a:extLst>
              <a:ext uri="{FF2B5EF4-FFF2-40B4-BE49-F238E27FC236}">
                <a16:creationId xmlns:a16="http://schemas.microsoft.com/office/drawing/2014/main" id="{793E01F8-E71E-B9A7-3155-4875E0A4EF21}"/>
              </a:ext>
            </a:extLst>
          </p:cNvPr>
          <p:cNvSpPr/>
          <p:nvPr/>
        </p:nvSpPr>
        <p:spPr>
          <a:xfrm>
            <a:off x="12397273" y="0"/>
            <a:ext cx="526875" cy="6820348"/>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D668041D-E6D4-EF4A-848D-76BED8274FEC}"/>
              </a:ext>
            </a:extLst>
          </p:cNvPr>
          <p:cNvSpPr txBox="1"/>
          <p:nvPr/>
        </p:nvSpPr>
        <p:spPr>
          <a:xfrm flipH="1">
            <a:off x="13338927" y="893816"/>
            <a:ext cx="4911366" cy="830997"/>
          </a:xfrm>
          <a:prstGeom prst="rect">
            <a:avLst/>
          </a:prstGeom>
          <a:noFill/>
        </p:spPr>
        <p:txBody>
          <a:bodyPr wrap="square" rtlCol="0">
            <a:spAutoFit/>
          </a:bodyPr>
          <a:lstStyle/>
          <a:p>
            <a:r>
              <a:rPr lang="en-US" sz="4800" u="sng" dirty="0">
                <a:solidFill>
                  <a:schemeClr val="bg1"/>
                </a:solidFill>
              </a:rPr>
              <a:t>Based on </a:t>
            </a:r>
            <a:r>
              <a:rPr lang="en-US" sz="4800" u="sng" dirty="0" err="1">
                <a:solidFill>
                  <a:schemeClr val="bg1"/>
                </a:solidFill>
              </a:rPr>
              <a:t>ChatGpt</a:t>
            </a:r>
            <a:endParaRPr lang="en-IN" sz="4800" u="sng" dirty="0">
              <a:solidFill>
                <a:schemeClr val="bg1"/>
              </a:solidFill>
            </a:endParaRPr>
          </a:p>
        </p:txBody>
      </p:sp>
      <p:sp>
        <p:nvSpPr>
          <p:cNvPr id="2" name="TextBox 1">
            <a:extLst>
              <a:ext uri="{FF2B5EF4-FFF2-40B4-BE49-F238E27FC236}">
                <a16:creationId xmlns:a16="http://schemas.microsoft.com/office/drawing/2014/main" id="{BB965BB3-06A0-C8B5-DEEC-861133402A7B}"/>
              </a:ext>
            </a:extLst>
          </p:cNvPr>
          <p:cNvSpPr txBox="1"/>
          <p:nvPr/>
        </p:nvSpPr>
        <p:spPr>
          <a:xfrm>
            <a:off x="12951121" y="1948743"/>
            <a:ext cx="5299172" cy="4524315"/>
          </a:xfrm>
          <a:prstGeom prst="rect">
            <a:avLst/>
          </a:prstGeom>
          <a:noFill/>
        </p:spPr>
        <p:txBody>
          <a:bodyPr wrap="square" rtlCol="0">
            <a:spAutoFit/>
          </a:bodyPr>
          <a:lstStyle/>
          <a:p>
            <a:r>
              <a:rPr lang="en-US" sz="3200" b="0" i="0" dirty="0">
                <a:solidFill>
                  <a:schemeClr val="bg1"/>
                </a:solidFill>
                <a:effectLst/>
                <a:latin typeface="Centaur" panose="02030504050205020304" pitchFamily="18" charset="0"/>
              </a:rPr>
              <a:t>The bot we will build will harness the power of </a:t>
            </a:r>
            <a:r>
              <a:rPr lang="en-US" sz="3200" b="0" i="0" dirty="0" err="1">
                <a:solidFill>
                  <a:schemeClr val="bg1"/>
                </a:solidFill>
                <a:effectLst/>
                <a:latin typeface="Centaur" panose="02030504050205020304" pitchFamily="18" charset="0"/>
              </a:rPr>
              <a:t>Openai</a:t>
            </a:r>
            <a:r>
              <a:rPr lang="en-US" sz="3200" b="0" i="0" dirty="0">
                <a:solidFill>
                  <a:schemeClr val="bg1"/>
                </a:solidFill>
                <a:effectLst/>
                <a:latin typeface="Centaur" panose="02030504050205020304" pitchFamily="18" charset="0"/>
              </a:rPr>
              <a:t> integration and include a comprehensive </a:t>
            </a:r>
            <a:r>
              <a:rPr lang="en-US" sz="3200" b="0" i="0" dirty="0" err="1">
                <a:solidFill>
                  <a:schemeClr val="bg1"/>
                </a:solidFill>
                <a:effectLst/>
                <a:latin typeface="Centaur" panose="02030504050205020304" pitchFamily="18" charset="0"/>
              </a:rPr>
              <a:t>todo</a:t>
            </a:r>
            <a:r>
              <a:rPr lang="en-US" sz="3200" b="0" i="0" dirty="0">
                <a:solidFill>
                  <a:schemeClr val="bg1"/>
                </a:solidFill>
                <a:effectLst/>
                <a:latin typeface="Centaur" panose="02030504050205020304" pitchFamily="18" charset="0"/>
              </a:rPr>
              <a:t> list feature. This amalgamation of functionalities will allow users to interact with the bot seamlessly while accessing external services and managing their tasks effectively.</a:t>
            </a:r>
            <a:endParaRPr lang="en-IN" sz="3200" u="sng" dirty="0">
              <a:solidFill>
                <a:schemeClr val="bg1"/>
              </a:solidFill>
              <a:latin typeface="Centaur" panose="02030504050205020304" pitchFamily="18" charset="0"/>
            </a:endParaRPr>
          </a:p>
        </p:txBody>
      </p:sp>
    </p:spTree>
    <p:extLst>
      <p:ext uri="{BB962C8B-B14F-4D97-AF65-F5344CB8AC3E}">
        <p14:creationId xmlns:p14="http://schemas.microsoft.com/office/powerpoint/2010/main" val="3901603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100" name="Picture 99" descr="To Do List - Apps on Google Play">
            <a:extLst>
              <a:ext uri="{FF2B5EF4-FFF2-40B4-BE49-F238E27FC236}">
                <a16:creationId xmlns:a16="http://schemas.microsoft.com/office/drawing/2014/main" id="{024DD13D-24F7-5461-79C5-AFB591471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47" t="16286" r="14396" b="16680"/>
          <a:stretch>
            <a:fillRect/>
          </a:stretch>
        </p:blipFill>
        <p:spPr bwMode="auto">
          <a:xfrm rot="17638583">
            <a:off x="-2355694" y="3051013"/>
            <a:ext cx="1776323" cy="1449326"/>
          </a:xfrm>
          <a:custGeom>
            <a:avLst/>
            <a:gdLst>
              <a:gd name="connsiteX0" fmla="*/ 1776323 w 1776323"/>
              <a:gd name="connsiteY0" fmla="*/ 858468 h 1449326"/>
              <a:gd name="connsiteX1" fmla="*/ 1688200 w 1776323"/>
              <a:gd name="connsiteY1" fmla="*/ 863180 h 1449326"/>
              <a:gd name="connsiteX2" fmla="*/ 1157683 w 1776323"/>
              <a:gd name="connsiteY2" fmla="*/ 1029832 h 1449326"/>
              <a:gd name="connsiteX3" fmla="*/ 734268 w 1776323"/>
              <a:gd name="connsiteY3" fmla="*/ 1390307 h 1449326"/>
              <a:gd name="connsiteX4" fmla="*/ 692618 w 1776323"/>
              <a:gd name="connsiteY4" fmla="*/ 1449326 h 1449326"/>
              <a:gd name="connsiteX5" fmla="*/ 0 w 1776323"/>
              <a:gd name="connsiteY5" fmla="*/ 961799 h 1449326"/>
              <a:gd name="connsiteX6" fmla="*/ 1724868 w 1776323"/>
              <a:gd name="connsiteY6" fmla="*/ 0 h 14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323" h="1449326">
                <a:moveTo>
                  <a:pt x="1776323" y="858468"/>
                </a:moveTo>
                <a:lnTo>
                  <a:pt x="1688200" y="863180"/>
                </a:lnTo>
                <a:cubicBezTo>
                  <a:pt x="1507117" y="881784"/>
                  <a:pt x="1326870" y="936342"/>
                  <a:pt x="1157683" y="1029832"/>
                </a:cubicBezTo>
                <a:cubicBezTo>
                  <a:pt x="988496" y="1123321"/>
                  <a:pt x="846386" y="1246895"/>
                  <a:pt x="734268" y="1390307"/>
                </a:cubicBezTo>
                <a:lnTo>
                  <a:pt x="692618" y="1449326"/>
                </a:lnTo>
                <a:lnTo>
                  <a:pt x="0" y="961799"/>
                </a:lnTo>
                <a:cubicBezTo>
                  <a:pt x="398655" y="395441"/>
                  <a:pt x="1033515" y="41438"/>
                  <a:pt x="1724868" y="0"/>
                </a:cubicBezTo>
                <a:close/>
              </a:path>
            </a:pathLst>
          </a:custGeom>
          <a:noFill/>
          <a:extLst>
            <a:ext uri="{909E8E84-426E-40DD-AFC4-6F175D3DCCD1}">
              <a14:hiddenFill xmlns:a14="http://schemas.microsoft.com/office/drawing/2010/main">
                <a:solidFill>
                  <a:srgbClr val="FFFFFF"/>
                </a:solidFill>
              </a14:hiddenFill>
            </a:ext>
          </a:extLst>
        </p:spPr>
      </p:pic>
      <p:pic>
        <p:nvPicPr>
          <p:cNvPr id="98" name="Picture 97" descr="12 Cool Things You Can Do with ChatGPT | Beebom">
            <a:extLst>
              <a:ext uri="{FF2B5EF4-FFF2-40B4-BE49-F238E27FC236}">
                <a16:creationId xmlns:a16="http://schemas.microsoft.com/office/drawing/2014/main" id="{ED9638CC-A402-1FE6-8238-0C54D6BEF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27" t="1367" r="25905" b="5340"/>
          <a:stretch>
            <a:fillRect/>
          </a:stretch>
        </p:blipFill>
        <p:spPr bwMode="auto">
          <a:xfrm rot="8489749">
            <a:off x="-1172318" y="4128695"/>
            <a:ext cx="1255159" cy="1877257"/>
          </a:xfrm>
          <a:custGeom>
            <a:avLst/>
            <a:gdLst>
              <a:gd name="connsiteX0" fmla="*/ 0 w 1255159"/>
              <a:gd name="connsiteY0" fmla="*/ 596358 h 1877257"/>
              <a:gd name="connsiteX1" fmla="*/ 621738 w 1255159"/>
              <a:gd name="connsiteY1" fmla="*/ 0 h 1877257"/>
              <a:gd name="connsiteX2" fmla="*/ 1235033 w 1255159"/>
              <a:gd name="connsiteY2" fmla="*/ 1877257 h 1877257"/>
              <a:gd name="connsiteX3" fmla="*/ 395232 w 1255159"/>
              <a:gd name="connsiteY3" fmla="*/ 1764872 h 1877257"/>
              <a:gd name="connsiteX4" fmla="*/ 403022 w 1255159"/>
              <a:gd name="connsiteY4" fmla="*/ 1707193 h 1877257"/>
              <a:gd name="connsiteX5" fmla="*/ 89943 w 1255159"/>
              <a:gd name="connsiteY5" fmla="*/ 695857 h 187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59" h="1877257">
                <a:moveTo>
                  <a:pt x="0" y="596358"/>
                </a:moveTo>
                <a:lnTo>
                  <a:pt x="621738" y="0"/>
                </a:lnTo>
                <a:cubicBezTo>
                  <a:pt x="1101167" y="499834"/>
                  <a:pt x="1326898" y="1190782"/>
                  <a:pt x="1235033" y="1877257"/>
                </a:cubicBezTo>
                <a:lnTo>
                  <a:pt x="395232" y="1764872"/>
                </a:lnTo>
                <a:lnTo>
                  <a:pt x="403022" y="1707193"/>
                </a:lnTo>
                <a:cubicBezTo>
                  <a:pt x="433860" y="1346781"/>
                  <a:pt x="323776" y="981853"/>
                  <a:pt x="89943" y="695857"/>
                </a:cubicBezTo>
                <a:close/>
              </a:path>
            </a:pathLst>
          </a:custGeom>
          <a:noFill/>
          <a:extLst>
            <a:ext uri="{909E8E84-426E-40DD-AFC4-6F175D3DCCD1}">
              <a14:hiddenFill xmlns:a14="http://schemas.microsoft.com/office/drawing/2010/main">
                <a:solidFill>
                  <a:srgbClr val="FFFFFF"/>
                </a:solidFill>
              </a14:hiddenFill>
            </a:ext>
          </a:extLst>
        </p:spPr>
      </p:pic>
      <p:pic>
        <p:nvPicPr>
          <p:cNvPr id="97" name="Picture 96" descr="How To Using Telegram Bot And PHP To Send A Message?">
            <a:extLst>
              <a:ext uri="{FF2B5EF4-FFF2-40B4-BE49-F238E27FC236}">
                <a16:creationId xmlns:a16="http://schemas.microsoft.com/office/drawing/2014/main" id="{27D559A3-2CD3-18E4-7D2D-E9EA77BDC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627" t="25995" r="19235" b="18854"/>
          <a:stretch>
            <a:fillRect/>
          </a:stretch>
        </p:blipFill>
        <p:spPr bwMode="auto">
          <a:xfrm rot="18952660">
            <a:off x="-1868948" y="1788472"/>
            <a:ext cx="1974884" cy="1005087"/>
          </a:xfrm>
          <a:custGeom>
            <a:avLst/>
            <a:gdLst>
              <a:gd name="connsiteX0" fmla="*/ 1597506 w 1974884"/>
              <a:gd name="connsiteY0" fmla="*/ 1005087 h 1005087"/>
              <a:gd name="connsiteX1" fmla="*/ 1489936 w 1974884"/>
              <a:gd name="connsiteY1" fmla="*/ 955286 h 1005087"/>
              <a:gd name="connsiteX2" fmla="*/ 431249 w 1974884"/>
              <a:gd name="connsiteY2" fmla="*/ 956551 h 1005087"/>
              <a:gd name="connsiteX3" fmla="*/ 365100 w 1974884"/>
              <a:gd name="connsiteY3" fmla="*/ 987342 h 1005087"/>
              <a:gd name="connsiteX4" fmla="*/ 0 w 1974884"/>
              <a:gd name="connsiteY4" fmla="*/ 221508 h 1005087"/>
              <a:gd name="connsiteX5" fmla="*/ 1974884 w 1974884"/>
              <a:gd name="connsiteY5" fmla="*/ 229281 h 100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4884" h="1005087">
                <a:moveTo>
                  <a:pt x="1597506" y="1005087"/>
                </a:moveTo>
                <a:lnTo>
                  <a:pt x="1489936" y="955286"/>
                </a:lnTo>
                <a:cubicBezTo>
                  <a:pt x="1147416" y="816896"/>
                  <a:pt x="766260" y="820110"/>
                  <a:pt x="431249" y="956551"/>
                </a:cubicBezTo>
                <a:lnTo>
                  <a:pt x="365100" y="987342"/>
                </a:lnTo>
                <a:lnTo>
                  <a:pt x="0" y="221508"/>
                </a:lnTo>
                <a:cubicBezTo>
                  <a:pt x="625184" y="-76538"/>
                  <a:pt x="1352066" y="-73677"/>
                  <a:pt x="1974884" y="229281"/>
                </a:cubicBezTo>
                <a:close/>
              </a:path>
            </a:pathLst>
          </a:custGeom>
          <a:noFill/>
          <a:extLst>
            <a:ext uri="{909E8E84-426E-40DD-AFC4-6F175D3DCCD1}">
              <a14:hiddenFill xmlns:a14="http://schemas.microsoft.com/office/drawing/2010/main">
                <a:solidFill>
                  <a:srgbClr val="FFFFFF"/>
                </a:solidFill>
              </a14:hiddenFill>
            </a:ext>
          </a:extLst>
        </p:spPr>
      </p:pic>
      <p:pic>
        <p:nvPicPr>
          <p:cNvPr id="96" name="Picture 95" descr="a blue button with a white arrow on it">
            <a:extLst>
              <a:ext uri="{FF2B5EF4-FFF2-40B4-BE49-F238E27FC236}">
                <a16:creationId xmlns:a16="http://schemas.microsoft.com/office/drawing/2014/main" id="{210DE6BB-F73E-AAA4-0738-E1AB6326A4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165" t="5588" r="32986" b="8593"/>
          <a:stretch>
            <a:fillRect/>
          </a:stretch>
        </p:blipFill>
        <p:spPr bwMode="auto">
          <a:xfrm rot="5103123">
            <a:off x="43689" y="887392"/>
            <a:ext cx="1166815" cy="1925609"/>
          </a:xfrm>
          <a:custGeom>
            <a:avLst/>
            <a:gdLst>
              <a:gd name="connsiteX0" fmla="*/ 495809 w 1166815"/>
              <a:gd name="connsiteY0" fmla="*/ 0 h 1925609"/>
              <a:gd name="connsiteX1" fmla="*/ 1166815 w 1166815"/>
              <a:gd name="connsiteY1" fmla="*/ 534546 h 1925609"/>
              <a:gd name="connsiteX2" fmla="*/ 1102185 w 1166815"/>
              <a:gd name="connsiteY2" fmla="*/ 621526 h 1925609"/>
              <a:gd name="connsiteX3" fmla="*/ 863087 w 1166815"/>
              <a:gd name="connsiteY3" fmla="*/ 1409289 h 1925609"/>
              <a:gd name="connsiteX4" fmla="*/ 891530 w 1166815"/>
              <a:gd name="connsiteY4" fmla="*/ 1693244 h 1925609"/>
              <a:gd name="connsiteX5" fmla="*/ 901552 w 1166815"/>
              <a:gd name="connsiteY5" fmla="*/ 1732468 h 1925609"/>
              <a:gd name="connsiteX6" fmla="*/ 57341 w 1166815"/>
              <a:gd name="connsiteY6" fmla="*/ 1925609 h 1925609"/>
              <a:gd name="connsiteX7" fmla="*/ 495809 w 1166815"/>
              <a:gd name="connsiteY7" fmla="*/ 0 h 192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6815" h="1925609">
                <a:moveTo>
                  <a:pt x="495809" y="0"/>
                </a:moveTo>
                <a:lnTo>
                  <a:pt x="1166815" y="534546"/>
                </a:lnTo>
                <a:lnTo>
                  <a:pt x="1102185" y="621526"/>
                </a:lnTo>
                <a:cubicBezTo>
                  <a:pt x="951231" y="846398"/>
                  <a:pt x="863087" y="1117484"/>
                  <a:pt x="863087" y="1409289"/>
                </a:cubicBezTo>
                <a:cubicBezTo>
                  <a:pt x="863087" y="1506558"/>
                  <a:pt x="872881" y="1601524"/>
                  <a:pt x="891530" y="1693244"/>
                </a:cubicBezTo>
                <a:lnTo>
                  <a:pt x="901552" y="1732468"/>
                </a:lnTo>
                <a:lnTo>
                  <a:pt x="57341" y="1925609"/>
                </a:lnTo>
                <a:cubicBezTo>
                  <a:pt x="-97122" y="1250459"/>
                  <a:pt x="64262" y="541714"/>
                  <a:pt x="495809" y="0"/>
                </a:cubicBezTo>
                <a:close/>
              </a:path>
            </a:pathLst>
          </a:custGeom>
          <a:noFill/>
          <a:extLst>
            <a:ext uri="{909E8E84-426E-40DD-AFC4-6F175D3DCCD1}">
              <a14:hiddenFill xmlns:a14="http://schemas.microsoft.com/office/drawing/2010/main">
                <a:solidFill>
                  <a:srgbClr val="FFFFFF"/>
                </a:solidFill>
              </a14:hiddenFill>
            </a:ext>
          </a:extLst>
        </p:spPr>
      </p:pic>
      <p:pic>
        <p:nvPicPr>
          <p:cNvPr id="95" name="Picture 94" descr="a pile of colorful dice">
            <a:extLst>
              <a:ext uri="{FF2B5EF4-FFF2-40B4-BE49-F238E27FC236}">
                <a16:creationId xmlns:a16="http://schemas.microsoft.com/office/drawing/2014/main" id="{CF93CD99-914D-E101-EA63-AA3B6C1405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8704" t="21596" r="42600" b="23451"/>
          <a:stretch>
            <a:fillRect/>
          </a:stretch>
        </p:blipFill>
        <p:spPr bwMode="auto">
          <a:xfrm rot="5103123">
            <a:off x="1166778" y="1457678"/>
            <a:ext cx="2084589" cy="1666673"/>
          </a:xfrm>
          <a:custGeom>
            <a:avLst/>
            <a:gdLst>
              <a:gd name="connsiteX0" fmla="*/ 1756501 w 1779241"/>
              <a:gd name="connsiteY0" fmla="*/ 0 h 1422541"/>
              <a:gd name="connsiteX1" fmla="*/ 1779241 w 1779241"/>
              <a:gd name="connsiteY1" fmla="*/ 876517 h 1422541"/>
              <a:gd name="connsiteX2" fmla="*/ 1650104 w 1779241"/>
              <a:gd name="connsiteY2" fmla="*/ 883079 h 1422541"/>
              <a:gd name="connsiteX3" fmla="*/ 712940 w 1779241"/>
              <a:gd name="connsiteY3" fmla="*/ 1388535 h 1422541"/>
              <a:gd name="connsiteX4" fmla="*/ 687672 w 1779241"/>
              <a:gd name="connsiteY4" fmla="*/ 1422541 h 1422541"/>
              <a:gd name="connsiteX5" fmla="*/ 0 w 1779241"/>
              <a:gd name="connsiteY5" fmla="*/ 902734 h 1422541"/>
              <a:gd name="connsiteX6" fmla="*/ 1756501 w 1779241"/>
              <a:gd name="connsiteY6" fmla="*/ 0 h 14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9241" h="1422541">
                <a:moveTo>
                  <a:pt x="1756501" y="0"/>
                </a:moveTo>
                <a:lnTo>
                  <a:pt x="1779241" y="876517"/>
                </a:lnTo>
                <a:lnTo>
                  <a:pt x="1650104" y="883079"/>
                </a:lnTo>
                <a:cubicBezTo>
                  <a:pt x="1273593" y="921561"/>
                  <a:pt x="941188" y="1110191"/>
                  <a:pt x="712940" y="1388535"/>
                </a:cubicBezTo>
                <a:lnTo>
                  <a:pt x="687672" y="1422541"/>
                </a:lnTo>
                <a:lnTo>
                  <a:pt x="0" y="902734"/>
                </a:lnTo>
                <a:cubicBezTo>
                  <a:pt x="417637" y="350225"/>
                  <a:pt x="1064141" y="17963"/>
                  <a:pt x="1756501" y="0"/>
                </a:cubicBezTo>
                <a:close/>
              </a:path>
            </a:pathLst>
          </a:custGeom>
          <a:noFill/>
          <a:extLst>
            <a:ext uri="{909E8E84-426E-40DD-AFC4-6F175D3DCCD1}">
              <a14:hiddenFill xmlns:a14="http://schemas.microsoft.com/office/drawing/2010/main">
                <a:solidFill>
                  <a:srgbClr val="FFFFFF"/>
                </a:solidFill>
              </a14:hiddenFill>
            </a:ext>
          </a:extLst>
        </p:spPr>
      </p:pic>
      <p:pic>
        <p:nvPicPr>
          <p:cNvPr id="94" name="Picture 93" descr="a blue illuminated sign with a white arrow on it">
            <a:extLst>
              <a:ext uri="{FF2B5EF4-FFF2-40B4-BE49-F238E27FC236}">
                <a16:creationId xmlns:a16="http://schemas.microsoft.com/office/drawing/2014/main" id="{2571DEE3-ED9F-4D64-76F6-6B6D8DDA94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4765" t="11389" r="19367"/>
          <a:stretch>
            <a:fillRect/>
          </a:stretch>
        </p:blipFill>
        <p:spPr bwMode="auto">
          <a:xfrm rot="5103123">
            <a:off x="1062016" y="3610202"/>
            <a:ext cx="1827593" cy="1395714"/>
          </a:xfrm>
          <a:custGeom>
            <a:avLst/>
            <a:gdLst>
              <a:gd name="connsiteX0" fmla="*/ 0 w 1827593"/>
              <a:gd name="connsiteY0" fmla="*/ 0 h 1395714"/>
              <a:gd name="connsiteX1" fmla="*/ 1827593 w 1827593"/>
              <a:gd name="connsiteY1" fmla="*/ 868952 h 1395714"/>
              <a:gd name="connsiteX2" fmla="*/ 1173650 w 1827593"/>
              <a:gd name="connsiteY2" fmla="*/ 1395714 h 1395714"/>
              <a:gd name="connsiteX3" fmla="*/ 1117362 w 1827593"/>
              <a:gd name="connsiteY3" fmla="*/ 1395714 h 1395714"/>
              <a:gd name="connsiteX4" fmla="*/ 1024833 w 1827593"/>
              <a:gd name="connsiteY4" fmla="*/ 1295123 h 1395714"/>
              <a:gd name="connsiteX5" fmla="*/ 25275 w 1827593"/>
              <a:gd name="connsiteY5" fmla="*/ 879499 h 1395714"/>
              <a:gd name="connsiteX6" fmla="*/ 16619 w 1827593"/>
              <a:gd name="connsiteY6" fmla="*/ 879854 h 139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7593" h="1395714">
                <a:moveTo>
                  <a:pt x="0" y="0"/>
                </a:moveTo>
                <a:cubicBezTo>
                  <a:pt x="704999" y="277"/>
                  <a:pt x="1377669" y="320107"/>
                  <a:pt x="1827593" y="868952"/>
                </a:cubicBezTo>
                <a:lnTo>
                  <a:pt x="1173650" y="1395714"/>
                </a:lnTo>
                <a:lnTo>
                  <a:pt x="1117362" y="1395714"/>
                </a:lnTo>
                <a:lnTo>
                  <a:pt x="1024833" y="1295123"/>
                </a:lnTo>
                <a:cubicBezTo>
                  <a:pt x="765512" y="1041405"/>
                  <a:pt x="412702" y="883209"/>
                  <a:pt x="25275" y="879499"/>
                </a:cubicBezTo>
                <a:lnTo>
                  <a:pt x="16619" y="879854"/>
                </a:lnTo>
                <a:close/>
              </a:path>
            </a:pathLst>
          </a:custGeom>
          <a:noFill/>
          <a:extLst>
            <a:ext uri="{909E8E84-426E-40DD-AFC4-6F175D3DCCD1}">
              <a14:hiddenFill xmlns:a14="http://schemas.microsoft.com/office/drawing/2010/main">
                <a:solidFill>
                  <a:srgbClr val="FFFFFF"/>
                </a:solidFill>
              </a14:hiddenFill>
            </a:ext>
          </a:extLst>
        </p:spPr>
      </p:pic>
      <p:pic>
        <p:nvPicPr>
          <p:cNvPr id="93" name="Picture 92" descr="a white dice with a blue arrow on it">
            <a:extLst>
              <a:ext uri="{FF2B5EF4-FFF2-40B4-BE49-F238E27FC236}">
                <a16:creationId xmlns:a16="http://schemas.microsoft.com/office/drawing/2014/main" id="{97162121-B559-78CD-1045-91E815EA71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1908" t="9461" r="27338" b="17654"/>
          <a:stretch>
            <a:fillRect/>
          </a:stretch>
        </p:blipFill>
        <p:spPr bwMode="auto">
          <a:xfrm rot="5103123">
            <a:off x="339332" y="4237997"/>
            <a:ext cx="1178900" cy="1925384"/>
          </a:xfrm>
          <a:custGeom>
            <a:avLst/>
            <a:gdLst>
              <a:gd name="connsiteX0" fmla="*/ 682364 w 1178900"/>
              <a:gd name="connsiteY0" fmla="*/ 0 h 1925384"/>
              <a:gd name="connsiteX1" fmla="*/ 1121820 w 1178900"/>
              <a:gd name="connsiteY1" fmla="*/ 1925384 h 1925384"/>
              <a:gd name="connsiteX2" fmla="*/ 269949 w 1178900"/>
              <a:gd name="connsiteY2" fmla="*/ 1730950 h 1925384"/>
              <a:gd name="connsiteX3" fmla="*/ 276653 w 1178900"/>
              <a:gd name="connsiteY3" fmla="*/ 1704709 h 1925384"/>
              <a:gd name="connsiteX4" fmla="*/ 305096 w 1178900"/>
              <a:gd name="connsiteY4" fmla="*/ 1420754 h 1925384"/>
              <a:gd name="connsiteX5" fmla="*/ 65999 w 1178900"/>
              <a:gd name="connsiteY5" fmla="*/ 632992 h 1925384"/>
              <a:gd name="connsiteX6" fmla="*/ 0 w 1178900"/>
              <a:gd name="connsiteY6" fmla="*/ 544167 h 192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8900" h="1925384">
                <a:moveTo>
                  <a:pt x="682364" y="0"/>
                </a:moveTo>
                <a:cubicBezTo>
                  <a:pt x="1114189" y="541492"/>
                  <a:pt x="1275936" y="1250155"/>
                  <a:pt x="1121820" y="1925384"/>
                </a:cubicBezTo>
                <a:lnTo>
                  <a:pt x="269949" y="1730950"/>
                </a:lnTo>
                <a:lnTo>
                  <a:pt x="276653" y="1704709"/>
                </a:lnTo>
                <a:cubicBezTo>
                  <a:pt x="295302" y="1612989"/>
                  <a:pt x="305096" y="1518023"/>
                  <a:pt x="305096" y="1420754"/>
                </a:cubicBezTo>
                <a:cubicBezTo>
                  <a:pt x="305096" y="1128949"/>
                  <a:pt x="216952" y="857863"/>
                  <a:pt x="65999" y="632992"/>
                </a:cubicBezTo>
                <a:lnTo>
                  <a:pt x="0" y="544167"/>
                </a:lnTo>
                <a:close/>
              </a:path>
            </a:pathLst>
          </a:custGeom>
          <a:noFill/>
          <a:extLst>
            <a:ext uri="{909E8E84-426E-40DD-AFC4-6F175D3DCCD1}">
              <a14:hiddenFill xmlns:a14="http://schemas.microsoft.com/office/drawing/2010/main">
                <a:solidFill>
                  <a:srgbClr val="FFFFFF"/>
                </a:solidFill>
              </a14:hiddenFill>
            </a:ext>
          </a:extLst>
        </p:spPr>
      </p:pic>
      <p:pic>
        <p:nvPicPr>
          <p:cNvPr id="2" name="Picture Placeholder 18">
            <a:extLst>
              <a:ext uri="{FF2B5EF4-FFF2-40B4-BE49-F238E27FC236}">
                <a16:creationId xmlns:a16="http://schemas.microsoft.com/office/drawing/2014/main" id="{2BC4823A-B714-DC28-034F-1AA6E2041A3C}"/>
              </a:ext>
            </a:extLst>
          </p:cNvPr>
          <p:cNvPicPr>
            <a:picLocks noChangeAspect="1"/>
          </p:cNvPicPr>
          <p:nvPr/>
        </p:nvPicPr>
        <p:blipFill>
          <a:blip r:embed="rId9">
            <a:extLst>
              <a:ext uri="{28A0092B-C50C-407E-A947-70E740481C1C}">
                <a14:useLocalDpi xmlns:a14="http://schemas.microsoft.com/office/drawing/2010/main" val="0"/>
              </a:ext>
            </a:extLst>
          </a:blip>
          <a:srcRect t="27973" b="27973"/>
          <a:stretch>
            <a:fillRect/>
          </a:stretch>
        </p:blipFill>
        <p:spPr>
          <a:xfrm>
            <a:off x="12886704" y="5224134"/>
            <a:ext cx="6179314" cy="1633866"/>
          </a:xfrm>
          <a:custGeom>
            <a:avLst/>
            <a:gdLst>
              <a:gd name="connsiteX0" fmla="*/ 1017368 w 6179314"/>
              <a:gd name="connsiteY0" fmla="*/ 0 h 1633866"/>
              <a:gd name="connsiteX1" fmla="*/ 6179314 w 6179314"/>
              <a:gd name="connsiteY1" fmla="*/ 0 h 1633866"/>
              <a:gd name="connsiteX2" fmla="*/ 5161947 w 6179314"/>
              <a:gd name="connsiteY2" fmla="*/ 1633866 h 1633866"/>
              <a:gd name="connsiteX3" fmla="*/ 0 w 6179314"/>
              <a:gd name="connsiteY3" fmla="*/ 1633866 h 1633866"/>
            </a:gdLst>
            <a:ahLst/>
            <a:cxnLst>
              <a:cxn ang="0">
                <a:pos x="connsiteX0" y="connsiteY0"/>
              </a:cxn>
              <a:cxn ang="0">
                <a:pos x="connsiteX1" y="connsiteY1"/>
              </a:cxn>
              <a:cxn ang="0">
                <a:pos x="connsiteX2" y="connsiteY2"/>
              </a:cxn>
              <a:cxn ang="0">
                <a:pos x="connsiteX3" y="connsiteY3"/>
              </a:cxn>
            </a:cxnLst>
            <a:rect l="l" t="t" r="r" b="b"/>
            <a:pathLst>
              <a:path w="6179314" h="1633866">
                <a:moveTo>
                  <a:pt x="1017368" y="0"/>
                </a:moveTo>
                <a:lnTo>
                  <a:pt x="6179314" y="0"/>
                </a:lnTo>
                <a:lnTo>
                  <a:pt x="5161947" y="1633866"/>
                </a:lnTo>
                <a:lnTo>
                  <a:pt x="0" y="1633866"/>
                </a:lnTo>
                <a:close/>
              </a:path>
            </a:pathLst>
          </a:custGeom>
        </p:spPr>
      </p:pic>
      <p:pic>
        <p:nvPicPr>
          <p:cNvPr id="3" name="Picture Placeholder 12">
            <a:extLst>
              <a:ext uri="{FF2B5EF4-FFF2-40B4-BE49-F238E27FC236}">
                <a16:creationId xmlns:a16="http://schemas.microsoft.com/office/drawing/2014/main" id="{82EF4BF0-522B-2821-C612-1472B7A5C64D}"/>
              </a:ext>
            </a:extLst>
          </p:cNvPr>
          <p:cNvPicPr>
            <a:picLocks noChangeAspect="1"/>
          </p:cNvPicPr>
          <p:nvPr/>
        </p:nvPicPr>
        <p:blipFill>
          <a:blip r:embed="rId10">
            <a:extLst>
              <a:ext uri="{28A0092B-C50C-407E-A947-70E740481C1C}">
                <a14:useLocalDpi xmlns:a14="http://schemas.microsoft.com/office/drawing/2010/main" val="0"/>
              </a:ext>
            </a:extLst>
          </a:blip>
          <a:srcRect t="30160" b="30160"/>
          <a:stretch>
            <a:fillRect/>
          </a:stretch>
        </p:blipFill>
        <p:spPr>
          <a:xfrm>
            <a:off x="13999730" y="3521602"/>
            <a:ext cx="6179313" cy="1633866"/>
          </a:xfrm>
          <a:prstGeom prst="rect">
            <a:avLst/>
          </a:prstGeom>
        </p:spPr>
      </p:pic>
      <p:pic>
        <p:nvPicPr>
          <p:cNvPr id="4" name="Picture Placeholder 8">
            <a:extLst>
              <a:ext uri="{FF2B5EF4-FFF2-40B4-BE49-F238E27FC236}">
                <a16:creationId xmlns:a16="http://schemas.microsoft.com/office/drawing/2014/main" id="{16553718-5A71-50F6-689F-E5C5DA37898B}"/>
              </a:ext>
            </a:extLst>
          </p:cNvPr>
          <p:cNvPicPr>
            <a:picLocks noChangeAspect="1"/>
          </p:cNvPicPr>
          <p:nvPr/>
        </p:nvPicPr>
        <p:blipFill>
          <a:blip r:embed="rId11">
            <a:extLst>
              <a:ext uri="{28A0092B-C50C-407E-A947-70E740481C1C}">
                <a14:useLocalDpi xmlns:a14="http://schemas.microsoft.com/office/drawing/2010/main" val="0"/>
              </a:ext>
            </a:extLst>
          </a:blip>
          <a:srcRect t="21993" b="21993"/>
          <a:stretch>
            <a:fillRect/>
          </a:stretch>
        </p:blipFill>
        <p:spPr>
          <a:xfrm>
            <a:off x="15084039" y="1780225"/>
            <a:ext cx="6179314" cy="1633866"/>
          </a:xfrm>
          <a:prstGeom prst="rect">
            <a:avLst/>
          </a:prstGeom>
        </p:spPr>
      </p:pic>
      <p:pic>
        <p:nvPicPr>
          <p:cNvPr id="5" name="Picture Placeholder 46">
            <a:extLst>
              <a:ext uri="{FF2B5EF4-FFF2-40B4-BE49-F238E27FC236}">
                <a16:creationId xmlns:a16="http://schemas.microsoft.com/office/drawing/2014/main" id="{07A6F2BC-0218-623A-B1AF-37E377E8B89C}"/>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5375" t="34761" r="10745" b="32004"/>
          <a:stretch/>
        </p:blipFill>
        <p:spPr>
          <a:xfrm>
            <a:off x="16108148" y="40802"/>
            <a:ext cx="6179313" cy="1633866"/>
          </a:xfrm>
          <a:prstGeom prst="rect">
            <a:avLst/>
          </a:prstGeom>
          <a:gradFill>
            <a:gsLst>
              <a:gs pos="14000">
                <a:srgbClr val="EA8F08"/>
              </a:gs>
              <a:gs pos="72000">
                <a:schemeClr val="tx1">
                  <a:lumMod val="85000"/>
                  <a:lumOff val="15000"/>
                </a:schemeClr>
              </a:gs>
            </a:gsLst>
            <a:lin ang="0" scaled="0"/>
          </a:gradFill>
        </p:spPr>
      </p:pic>
      <p:sp>
        <p:nvSpPr>
          <p:cNvPr id="6" name="TextBox 5">
            <a:extLst>
              <a:ext uri="{FF2B5EF4-FFF2-40B4-BE49-F238E27FC236}">
                <a16:creationId xmlns:a16="http://schemas.microsoft.com/office/drawing/2014/main" id="{ADA68A70-FDBB-E3AF-DC28-95D38A03E305}"/>
              </a:ext>
            </a:extLst>
          </p:cNvPr>
          <p:cNvSpPr txBox="1"/>
          <p:nvPr/>
        </p:nvSpPr>
        <p:spPr>
          <a:xfrm>
            <a:off x="16960335" y="35107"/>
            <a:ext cx="217484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2400" b="0" i="0" u="none" strike="noStrike" kern="1200" cap="none" spc="300" normalizeH="0" baseline="0" noProof="0" dirty="0">
                <a:ln>
                  <a:noFill/>
                </a:ln>
                <a:solidFill>
                  <a:prstClr val="white"/>
                </a:solidFill>
                <a:effectLst/>
                <a:uLnTx/>
                <a:uFillTx/>
                <a:latin typeface="BigNoodleTitling" panose="02000708030402040100" pitchFamily="2" charset="0"/>
                <a:ea typeface="+mn-ea"/>
                <a:cs typeface="+mn-cs"/>
              </a:rPr>
              <a:t> </a:t>
            </a:r>
          </a:p>
        </p:txBody>
      </p:sp>
      <p:sp>
        <p:nvSpPr>
          <p:cNvPr id="7" name="TextBox 6">
            <a:extLst>
              <a:ext uri="{FF2B5EF4-FFF2-40B4-BE49-F238E27FC236}">
                <a16:creationId xmlns:a16="http://schemas.microsoft.com/office/drawing/2014/main" id="{5BCEDF87-9664-415F-9307-283391BCB96A}"/>
              </a:ext>
            </a:extLst>
          </p:cNvPr>
          <p:cNvSpPr txBox="1"/>
          <p:nvPr/>
        </p:nvSpPr>
        <p:spPr>
          <a:xfrm>
            <a:off x="17089386" y="35107"/>
            <a:ext cx="3591200" cy="369332"/>
          </a:xfrm>
          <a:prstGeom prst="rect">
            <a:avLst/>
          </a:prstGeom>
          <a:solidFill>
            <a:schemeClr val="accent1">
              <a:lumMod val="5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800" b="0" i="0" u="none" strike="noStrike" kern="1200" cap="none" spc="0" normalizeH="0" baseline="0" noProof="0" dirty="0">
                <a:ln>
                  <a:noFill/>
                </a:ln>
                <a:solidFill>
                  <a:prstClr val="white"/>
                </a:solidFill>
                <a:effectLst/>
                <a:uLnTx/>
                <a:uFillTx/>
                <a:latin typeface="BigNoodleTitling" panose="02000708030402040100" pitchFamily="2" charset="0"/>
                <a:ea typeface="+mn-ea"/>
                <a:cs typeface="+mn-cs"/>
              </a:rPr>
              <a:t>SLASH OR  COMMAND FUNCTIONS… </a:t>
            </a:r>
          </a:p>
        </p:txBody>
      </p:sp>
      <p:sp>
        <p:nvSpPr>
          <p:cNvPr id="8" name="TextBox 7">
            <a:extLst>
              <a:ext uri="{FF2B5EF4-FFF2-40B4-BE49-F238E27FC236}">
                <a16:creationId xmlns:a16="http://schemas.microsoft.com/office/drawing/2014/main" id="{74AB427C-748A-B3BA-E8F1-EAE4023B37BC}"/>
              </a:ext>
            </a:extLst>
          </p:cNvPr>
          <p:cNvSpPr txBox="1"/>
          <p:nvPr/>
        </p:nvSpPr>
        <p:spPr>
          <a:xfrm>
            <a:off x="16023363" y="1761761"/>
            <a:ext cx="837417" cy="584775"/>
          </a:xfrm>
          <a:prstGeom prst="rect">
            <a:avLst/>
          </a:prstGeom>
          <a:solidFill>
            <a:schemeClr val="accent1">
              <a:lumMod val="5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3200" b="0" i="0" u="none" strike="noStrike" kern="1200" cap="none" spc="0" normalizeH="0" baseline="0" noProof="0" dirty="0">
                <a:ln>
                  <a:noFill/>
                </a:ln>
                <a:solidFill>
                  <a:prstClr val="white"/>
                </a:solidFill>
                <a:effectLst/>
                <a:uLnTx/>
                <a:uFillTx/>
                <a:latin typeface="BigNoodleTitling" panose="02000708030402040100" pitchFamily="2" charset="0"/>
                <a:ea typeface="+mn-ea"/>
                <a:cs typeface="+mn-cs"/>
              </a:rPr>
              <a:t>API</a:t>
            </a:r>
            <a:endParaRPr kumimoji="0" lang="en-ID" sz="900" b="0" i="0" u="none" strike="noStrike" kern="1200" cap="none" spc="0" normalizeH="0" baseline="0" noProof="0" dirty="0">
              <a:ln>
                <a:noFill/>
              </a:ln>
              <a:solidFill>
                <a:prstClr val="white"/>
              </a:solidFill>
              <a:effectLst/>
              <a:uLnTx/>
              <a:uFillTx/>
              <a:latin typeface="BigNoodleTitling" panose="02000708030402040100" pitchFamily="2" charset="0"/>
              <a:ea typeface="+mn-ea"/>
              <a:cs typeface="+mn-cs"/>
            </a:endParaRPr>
          </a:p>
        </p:txBody>
      </p:sp>
      <p:sp>
        <p:nvSpPr>
          <p:cNvPr id="9" name="TextBox 8">
            <a:extLst>
              <a:ext uri="{FF2B5EF4-FFF2-40B4-BE49-F238E27FC236}">
                <a16:creationId xmlns:a16="http://schemas.microsoft.com/office/drawing/2014/main" id="{C0DD0A89-6538-3E0F-526F-493AF03A4B5A}"/>
              </a:ext>
            </a:extLst>
          </p:cNvPr>
          <p:cNvSpPr txBox="1"/>
          <p:nvPr/>
        </p:nvSpPr>
        <p:spPr>
          <a:xfrm>
            <a:off x="14953444" y="3470301"/>
            <a:ext cx="1852102" cy="523220"/>
          </a:xfrm>
          <a:prstGeom prst="rect">
            <a:avLst/>
          </a:prstGeom>
          <a:solidFill>
            <a:schemeClr val="accent1">
              <a:lumMod val="5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2800" b="0" i="0" u="none" strike="noStrike" kern="1200" cap="none" spc="0" normalizeH="0" baseline="0" noProof="0" dirty="0">
                <a:ln>
                  <a:noFill/>
                </a:ln>
                <a:solidFill>
                  <a:prstClr val="white"/>
                </a:solidFill>
                <a:effectLst/>
                <a:uLnTx/>
                <a:uFillTx/>
                <a:latin typeface="BigNoodleTitling" panose="02000708030402040100" pitchFamily="2" charset="0"/>
                <a:ea typeface="+mn-ea"/>
                <a:cs typeface="+mn-cs"/>
              </a:rPr>
              <a:t>TO DO LIST</a:t>
            </a:r>
          </a:p>
        </p:txBody>
      </p:sp>
      <p:sp>
        <p:nvSpPr>
          <p:cNvPr id="10" name="TextBox 9">
            <a:extLst>
              <a:ext uri="{FF2B5EF4-FFF2-40B4-BE49-F238E27FC236}">
                <a16:creationId xmlns:a16="http://schemas.microsoft.com/office/drawing/2014/main" id="{928A4A46-B26A-EA9E-CEAD-231A7202C342}"/>
              </a:ext>
            </a:extLst>
          </p:cNvPr>
          <p:cNvSpPr txBox="1"/>
          <p:nvPr/>
        </p:nvSpPr>
        <p:spPr>
          <a:xfrm>
            <a:off x="13778276" y="5220056"/>
            <a:ext cx="3591200" cy="461665"/>
          </a:xfrm>
          <a:prstGeom prst="rect">
            <a:avLst/>
          </a:prstGeom>
          <a:solidFill>
            <a:schemeClr val="accent1">
              <a:lumMod val="5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2400" b="0" i="0" u="none" strike="noStrike" kern="1200" cap="none" spc="0" normalizeH="0" baseline="0" noProof="0" dirty="0" err="1">
                <a:ln>
                  <a:noFill/>
                </a:ln>
                <a:solidFill>
                  <a:prstClr val="white"/>
                </a:solidFill>
                <a:effectLst/>
                <a:uLnTx/>
                <a:uFillTx/>
                <a:latin typeface="BigNoodleTitling" panose="02000708030402040100" pitchFamily="2" charset="0"/>
                <a:ea typeface="+mn-ea"/>
                <a:cs typeface="+mn-cs"/>
              </a:rPr>
              <a:t>Youtube</a:t>
            </a:r>
            <a:r>
              <a:rPr kumimoji="0" lang="en-ID" sz="2400" b="0" i="0" u="none" strike="noStrike" kern="1200" cap="none" spc="0" normalizeH="0" baseline="0" noProof="0" dirty="0">
                <a:ln>
                  <a:noFill/>
                </a:ln>
                <a:solidFill>
                  <a:prstClr val="white"/>
                </a:solidFill>
                <a:effectLst/>
                <a:uLnTx/>
                <a:uFillTx/>
                <a:latin typeface="BigNoodleTitling" panose="02000708030402040100" pitchFamily="2" charset="0"/>
                <a:ea typeface="+mn-ea"/>
                <a:cs typeface="+mn-cs"/>
              </a:rPr>
              <a:t> Video Downloader</a:t>
            </a:r>
          </a:p>
        </p:txBody>
      </p:sp>
      <p:sp>
        <p:nvSpPr>
          <p:cNvPr id="11" name="Flowchart: Terminator 10">
            <a:hlinkClick r:id="rId13" action="ppaction://hlinksldjump"/>
            <a:extLst>
              <a:ext uri="{FF2B5EF4-FFF2-40B4-BE49-F238E27FC236}">
                <a16:creationId xmlns:a16="http://schemas.microsoft.com/office/drawing/2014/main" id="{4E131D00-AFDF-7B45-0D3F-91DC13133F24}"/>
              </a:ext>
            </a:extLst>
          </p:cNvPr>
          <p:cNvSpPr/>
          <p:nvPr/>
        </p:nvSpPr>
        <p:spPr>
          <a:xfrm>
            <a:off x="20025675" y="1187972"/>
            <a:ext cx="1237678" cy="418878"/>
          </a:xfrm>
          <a:prstGeom prst="flowChartTerminator">
            <a:avLst/>
          </a:prstGeom>
          <a:solidFill>
            <a:schemeClr val="accent1">
              <a:lumMod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BigNoodleTitling" panose="02000708030402040100" pitchFamily="2" charset="0"/>
                <a:ea typeface="+mn-ea"/>
                <a:cs typeface="+mn-cs"/>
              </a:rPr>
              <a:t>Read more</a:t>
            </a:r>
            <a:endParaRPr kumimoji="0" lang="en-ID" sz="1400" b="0" i="0" u="none" strike="noStrike" kern="1200" cap="none" spc="0" normalizeH="0" baseline="0" noProof="0" dirty="0">
              <a:ln>
                <a:noFill/>
              </a:ln>
              <a:solidFill>
                <a:prstClr val="white"/>
              </a:solidFill>
              <a:effectLst/>
              <a:uLnTx/>
              <a:uFillTx/>
              <a:latin typeface="BigNoodleTitling" panose="02000708030402040100" pitchFamily="2" charset="0"/>
              <a:ea typeface="+mn-ea"/>
              <a:cs typeface="+mn-cs"/>
            </a:endParaRPr>
          </a:p>
        </p:txBody>
      </p:sp>
      <p:sp>
        <p:nvSpPr>
          <p:cNvPr id="12" name="Rectangle: Rounded Corners 11">
            <a:hlinkClick r:id="rId14" action="ppaction://hlinksldjump"/>
            <a:extLst>
              <a:ext uri="{FF2B5EF4-FFF2-40B4-BE49-F238E27FC236}">
                <a16:creationId xmlns:a16="http://schemas.microsoft.com/office/drawing/2014/main" id="{90CE15BF-86D1-F56D-D074-F70E6284A39E}"/>
              </a:ext>
            </a:extLst>
          </p:cNvPr>
          <p:cNvSpPr/>
          <p:nvPr/>
        </p:nvSpPr>
        <p:spPr>
          <a:xfrm>
            <a:off x="19097521" y="2943532"/>
            <a:ext cx="1109039" cy="401372"/>
          </a:xfrm>
          <a:prstGeom prst="roundRect">
            <a:avLst>
              <a:gd name="adj" fmla="val 50000"/>
            </a:avLst>
          </a:prstGeom>
          <a:solidFill>
            <a:schemeClr val="accent1">
              <a:lumMod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BigNoodleTitling" panose="02000708030402040100" pitchFamily="2" charset="0"/>
                <a:ea typeface="+mn-ea"/>
                <a:cs typeface="+mn-cs"/>
              </a:rPr>
              <a:t>Read more</a:t>
            </a:r>
            <a:endParaRPr kumimoji="0" lang="en-ID" sz="1400" b="0" i="0" u="none" strike="noStrike" kern="1200" cap="none" spc="0" normalizeH="0" baseline="0" noProof="0" dirty="0">
              <a:ln>
                <a:noFill/>
              </a:ln>
              <a:solidFill>
                <a:prstClr val="white"/>
              </a:solidFill>
              <a:effectLst/>
              <a:uLnTx/>
              <a:uFillTx/>
              <a:latin typeface="BigNoodleTitling" panose="02000708030402040100" pitchFamily="2" charset="0"/>
              <a:ea typeface="+mn-ea"/>
              <a:cs typeface="+mn-cs"/>
            </a:endParaRPr>
          </a:p>
        </p:txBody>
      </p:sp>
      <p:sp>
        <p:nvSpPr>
          <p:cNvPr id="13" name="Flowchart: Terminator 12">
            <a:hlinkClick r:id="rId15" action="ppaction://hlinksldjump"/>
            <a:extLst>
              <a:ext uri="{FF2B5EF4-FFF2-40B4-BE49-F238E27FC236}">
                <a16:creationId xmlns:a16="http://schemas.microsoft.com/office/drawing/2014/main" id="{4A307B6B-B716-EFF3-C08A-1F2E1CB00B46}"/>
              </a:ext>
            </a:extLst>
          </p:cNvPr>
          <p:cNvSpPr/>
          <p:nvPr/>
        </p:nvSpPr>
        <p:spPr>
          <a:xfrm>
            <a:off x="17979034" y="4571834"/>
            <a:ext cx="1208690" cy="482998"/>
          </a:xfrm>
          <a:prstGeom prst="flowChartTerminator">
            <a:avLst/>
          </a:prstGeom>
          <a:solidFill>
            <a:schemeClr val="accent1">
              <a:lumMod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BigNoodleTitling" panose="02000708030402040100" pitchFamily="2" charset="0"/>
                <a:ea typeface="+mn-ea"/>
                <a:cs typeface="+mn-cs"/>
              </a:rPr>
              <a:t>Read more</a:t>
            </a:r>
            <a:endParaRPr kumimoji="0" lang="en-ID" sz="1400" b="0" i="0" u="none" strike="noStrike" kern="1200" cap="none" spc="0" normalizeH="0" baseline="0" noProof="0" dirty="0">
              <a:ln>
                <a:noFill/>
              </a:ln>
              <a:solidFill>
                <a:prstClr val="white"/>
              </a:solidFill>
              <a:effectLst/>
              <a:uLnTx/>
              <a:uFillTx/>
              <a:latin typeface="BigNoodleTitling" panose="02000708030402040100" pitchFamily="2" charset="0"/>
              <a:ea typeface="+mn-ea"/>
              <a:cs typeface="+mn-cs"/>
            </a:endParaRPr>
          </a:p>
        </p:txBody>
      </p:sp>
      <p:grpSp>
        <p:nvGrpSpPr>
          <p:cNvPr id="14" name="Group 13">
            <a:extLst>
              <a:ext uri="{FF2B5EF4-FFF2-40B4-BE49-F238E27FC236}">
                <a16:creationId xmlns:a16="http://schemas.microsoft.com/office/drawing/2014/main" id="{AD24639D-56E3-A7D9-B861-D753E54A2E4E}"/>
              </a:ext>
            </a:extLst>
          </p:cNvPr>
          <p:cNvGrpSpPr/>
          <p:nvPr/>
        </p:nvGrpSpPr>
        <p:grpSpPr>
          <a:xfrm>
            <a:off x="18992996" y="1284088"/>
            <a:ext cx="3133950" cy="4367517"/>
            <a:chOff x="2408497" y="1205437"/>
            <a:chExt cx="3133950" cy="4367517"/>
          </a:xfrm>
        </p:grpSpPr>
        <p:sp>
          <p:nvSpPr>
            <p:cNvPr id="15" name="Parallelogram 14">
              <a:extLst>
                <a:ext uri="{FF2B5EF4-FFF2-40B4-BE49-F238E27FC236}">
                  <a16:creationId xmlns:a16="http://schemas.microsoft.com/office/drawing/2014/main" id="{EE3D5129-5DB6-7F88-01F9-E7C74249DABA}"/>
                </a:ext>
              </a:extLst>
            </p:cNvPr>
            <p:cNvSpPr/>
            <p:nvPr/>
          </p:nvSpPr>
          <p:spPr>
            <a:xfrm>
              <a:off x="3649579" y="1205437"/>
              <a:ext cx="1892868" cy="2795403"/>
            </a:xfrm>
            <a:prstGeom prst="parallelogram">
              <a:avLst>
                <a:gd name="adj" fmla="val 92465"/>
              </a:avLst>
            </a:prstGeom>
            <a:solidFill>
              <a:srgbClr val="EA8F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Parallelogram 15">
              <a:extLst>
                <a:ext uri="{FF2B5EF4-FFF2-40B4-BE49-F238E27FC236}">
                  <a16:creationId xmlns:a16="http://schemas.microsoft.com/office/drawing/2014/main" id="{5080A701-3581-B003-69F5-20A37C6C999E}"/>
                </a:ext>
              </a:extLst>
            </p:cNvPr>
            <p:cNvSpPr/>
            <p:nvPr/>
          </p:nvSpPr>
          <p:spPr>
            <a:xfrm>
              <a:off x="2408497" y="2777551"/>
              <a:ext cx="1892868" cy="2795403"/>
            </a:xfrm>
            <a:prstGeom prst="parallelogram">
              <a:avLst>
                <a:gd name="adj" fmla="val 92465"/>
              </a:avLst>
            </a:prstGeom>
            <a:solidFill>
              <a:srgbClr val="EA8F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 name="Flowchart: Terminator 16">
            <a:hlinkClick r:id="rId16" action="ppaction://hlinksldjump"/>
            <a:extLst>
              <a:ext uri="{FF2B5EF4-FFF2-40B4-BE49-F238E27FC236}">
                <a16:creationId xmlns:a16="http://schemas.microsoft.com/office/drawing/2014/main" id="{0877C2C2-31AC-5504-EF84-51B9610E1B8A}"/>
              </a:ext>
            </a:extLst>
          </p:cNvPr>
          <p:cNvSpPr/>
          <p:nvPr/>
        </p:nvSpPr>
        <p:spPr>
          <a:xfrm>
            <a:off x="16631043" y="6248437"/>
            <a:ext cx="1347990" cy="461665"/>
          </a:xfrm>
          <a:prstGeom prst="flowChartTerminator">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Read</a:t>
            </a:r>
            <a:r>
              <a:rPr lang="en-US" sz="1400" dirty="0">
                <a:solidFill>
                  <a:prstClr val="white"/>
                </a:solidFill>
                <a:latin typeface="Calibri" panose="020F0502020204030204"/>
              </a:rPr>
              <a:t>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more</a:t>
            </a:r>
            <a:endParaRPr kumimoji="0" lang="en-IN"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5C3A69AE-41B0-6A33-B077-D7BD4957EA5D}"/>
              </a:ext>
            </a:extLst>
          </p:cNvPr>
          <p:cNvCxnSpPr/>
          <p:nvPr/>
        </p:nvCxnSpPr>
        <p:spPr>
          <a:xfrm flipV="1">
            <a:off x="-6075203" y="774655"/>
            <a:ext cx="4379206" cy="51511"/>
          </a:xfrm>
          <a:prstGeom prst="line">
            <a:avLst/>
          </a:prstGeom>
          <a:ln w="44450" cap="rnd">
            <a:gradFill>
              <a:gsLst>
                <a:gs pos="14000">
                  <a:srgbClr val="EA8F08"/>
                </a:gs>
                <a:gs pos="72000">
                  <a:schemeClr val="tx1">
                    <a:lumMod val="85000"/>
                    <a:lumOff val="1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BEE447F-D827-E9C7-B663-B53E3A4724A5}"/>
              </a:ext>
            </a:extLst>
          </p:cNvPr>
          <p:cNvSpPr txBox="1"/>
          <p:nvPr/>
        </p:nvSpPr>
        <p:spPr>
          <a:xfrm>
            <a:off x="-5807553" y="232594"/>
            <a:ext cx="4187330" cy="584775"/>
          </a:xfrm>
          <a:prstGeom prst="rect">
            <a:avLst/>
          </a:prstGeom>
          <a:noFill/>
        </p:spPr>
        <p:txBody>
          <a:bodyPr wrap="square" rtlCol="0">
            <a:spAutoFit/>
          </a:bodyPr>
          <a:lstStyle/>
          <a:p>
            <a:r>
              <a:rPr lang="en-IN" sz="3200" b="1" dirty="0">
                <a:solidFill>
                  <a:schemeClr val="bg1"/>
                </a:solidFill>
                <a:latin typeface="Centaur" panose="02030504050205020304" pitchFamily="18" charset="0"/>
              </a:rPr>
              <a:t>Specific Functionality</a:t>
            </a:r>
            <a:endParaRPr lang="en-IN" sz="2400" b="1" dirty="0">
              <a:solidFill>
                <a:schemeClr val="bg1"/>
              </a:solidFill>
              <a:latin typeface="Centaur" panose="02030504050205020304" pitchFamily="18" charset="0"/>
            </a:endParaRPr>
          </a:p>
        </p:txBody>
      </p:sp>
      <p:sp>
        <p:nvSpPr>
          <p:cNvPr id="21" name="TextBox 20">
            <a:extLst>
              <a:ext uri="{FF2B5EF4-FFF2-40B4-BE49-F238E27FC236}">
                <a16:creationId xmlns:a16="http://schemas.microsoft.com/office/drawing/2014/main" id="{CC75DFC5-66C3-F117-8A02-C5F7B5A14E2E}"/>
              </a:ext>
            </a:extLst>
          </p:cNvPr>
          <p:cNvSpPr txBox="1"/>
          <p:nvPr/>
        </p:nvSpPr>
        <p:spPr>
          <a:xfrm>
            <a:off x="2877715" y="372550"/>
            <a:ext cx="9116165" cy="1569660"/>
          </a:xfrm>
          <a:prstGeom prst="rect">
            <a:avLst/>
          </a:prstGeom>
          <a:noFill/>
        </p:spPr>
        <p:txBody>
          <a:bodyPr wrap="square" rtlCol="0">
            <a:spAutoFit/>
          </a:bodyPr>
          <a:lstStyle/>
          <a:p>
            <a:r>
              <a:rPr lang="en-IN" sz="4800" b="1" u="sng" dirty="0" err="1">
                <a:solidFill>
                  <a:schemeClr val="bg1"/>
                </a:solidFill>
                <a:latin typeface="Centaur" panose="02030504050205020304" pitchFamily="18" charset="0"/>
              </a:rPr>
              <a:t>Youtube</a:t>
            </a:r>
            <a:r>
              <a:rPr lang="en-IN" sz="4800" b="1" u="sng" dirty="0">
                <a:solidFill>
                  <a:schemeClr val="bg1"/>
                </a:solidFill>
                <a:latin typeface="Centaur" panose="02030504050205020304" pitchFamily="18" charset="0"/>
              </a:rPr>
              <a:t> Link Download </a:t>
            </a:r>
            <a:r>
              <a:rPr lang="en-IN" sz="4800" b="1" i="0" u="sng" dirty="0">
                <a:solidFill>
                  <a:schemeClr val="bg1"/>
                </a:solidFill>
                <a:effectLst/>
                <a:latin typeface="Centaur" panose="02030504050205020304" pitchFamily="18" charset="0"/>
              </a:rPr>
              <a:t> Integration in Chatbots</a:t>
            </a:r>
            <a:endParaRPr lang="en-IN" sz="4800" b="1" u="sng" dirty="0">
              <a:solidFill>
                <a:schemeClr val="bg1"/>
              </a:solidFill>
              <a:latin typeface="Centaur" panose="02030504050205020304" pitchFamily="18" charset="0"/>
            </a:endParaRPr>
          </a:p>
        </p:txBody>
      </p:sp>
      <p:sp>
        <p:nvSpPr>
          <p:cNvPr id="22" name="TextBox 21">
            <a:extLst>
              <a:ext uri="{FF2B5EF4-FFF2-40B4-BE49-F238E27FC236}">
                <a16:creationId xmlns:a16="http://schemas.microsoft.com/office/drawing/2014/main" id="{4BED8474-D069-4349-CA38-06E3956BCB32}"/>
              </a:ext>
            </a:extLst>
          </p:cNvPr>
          <p:cNvSpPr txBox="1"/>
          <p:nvPr/>
        </p:nvSpPr>
        <p:spPr>
          <a:xfrm>
            <a:off x="3866745" y="1526737"/>
            <a:ext cx="7520792" cy="4154984"/>
          </a:xfrm>
          <a:prstGeom prst="rect">
            <a:avLst/>
          </a:prstGeom>
          <a:noFill/>
        </p:spPr>
        <p:txBody>
          <a:bodyPr wrap="square" rtlCol="0">
            <a:spAutoFit/>
          </a:bodyPr>
          <a:lstStyle/>
          <a:p>
            <a:endParaRPr lang="en-US" sz="2400" i="1" dirty="0">
              <a:solidFill>
                <a:schemeClr val="bg1"/>
              </a:solidFill>
              <a:effectLst/>
              <a:latin typeface="Centaur" panose="02030504050205020304" pitchFamily="18" charset="0"/>
            </a:endParaRPr>
          </a:p>
          <a:p>
            <a:r>
              <a:rPr lang="en-US" sz="2400" i="1" dirty="0">
                <a:solidFill>
                  <a:schemeClr val="bg1"/>
                </a:solidFill>
                <a:effectLst/>
                <a:latin typeface="Centaur" panose="02030504050205020304" pitchFamily="18" charset="0"/>
              </a:rPr>
              <a:t>implementation of YouTube link download functionality in chatbots. Understand the technical aspects involved in extracting video data, handling different video formats, and providing download options to users. Understand how the bot can identify valid YouTube links and retrieve the corresponding video information for download. Examine studies that discuss different conversion methods, available video resolutions, and techniques for optimizing the download process. </a:t>
            </a:r>
            <a:r>
              <a:rPr lang="en-US" sz="2400" i="1" dirty="0" err="1">
                <a:solidFill>
                  <a:schemeClr val="bg1"/>
                </a:solidFill>
                <a:effectLst/>
                <a:latin typeface="Centaur" panose="02030504050205020304" pitchFamily="18" charset="0"/>
              </a:rPr>
              <a:t>Os</a:t>
            </a:r>
            <a:r>
              <a:rPr lang="en-US" sz="2400" i="1" dirty="0">
                <a:solidFill>
                  <a:schemeClr val="bg1"/>
                </a:solidFill>
                <a:effectLst/>
                <a:latin typeface="Centaur" panose="02030504050205020304" pitchFamily="18" charset="0"/>
              </a:rPr>
              <a:t> import helps to download the video in our system. Environment for this function in code.</a:t>
            </a:r>
            <a:endParaRPr lang="en-IN" sz="2400" i="1" dirty="0">
              <a:solidFill>
                <a:schemeClr val="bg1"/>
              </a:solidFill>
              <a:latin typeface="Centaur" panose="02030504050205020304" pitchFamily="18" charset="0"/>
            </a:endParaRPr>
          </a:p>
        </p:txBody>
      </p:sp>
      <p:pic>
        <p:nvPicPr>
          <p:cNvPr id="24" name="Graphic 23" descr="Books on shelf with solid fill">
            <a:extLst>
              <a:ext uri="{FF2B5EF4-FFF2-40B4-BE49-F238E27FC236}">
                <a16:creationId xmlns:a16="http://schemas.microsoft.com/office/drawing/2014/main" id="{59827076-BFA1-A7B7-9955-0CB1806D4D9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897715" y="279362"/>
            <a:ext cx="914400" cy="914400"/>
          </a:xfrm>
          <a:prstGeom prst="rect">
            <a:avLst/>
          </a:prstGeom>
        </p:spPr>
      </p:pic>
      <p:pic>
        <p:nvPicPr>
          <p:cNvPr id="26" name="Graphic 25" descr="Bar chart with solid fill">
            <a:extLst>
              <a:ext uri="{FF2B5EF4-FFF2-40B4-BE49-F238E27FC236}">
                <a16:creationId xmlns:a16="http://schemas.microsoft.com/office/drawing/2014/main" id="{2014F458-4EC8-8006-6A3A-792157EE8FE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732961" y="5532994"/>
            <a:ext cx="1063127" cy="1063127"/>
          </a:xfrm>
          <a:prstGeom prst="rect">
            <a:avLst/>
          </a:prstGeom>
        </p:spPr>
      </p:pic>
      <p:sp>
        <p:nvSpPr>
          <p:cNvPr id="20" name="TextBox 19">
            <a:extLst>
              <a:ext uri="{FF2B5EF4-FFF2-40B4-BE49-F238E27FC236}">
                <a16:creationId xmlns:a16="http://schemas.microsoft.com/office/drawing/2014/main" id="{282DB7ED-D5BA-200D-87C8-E02C4C9E2DCE}"/>
              </a:ext>
            </a:extLst>
          </p:cNvPr>
          <p:cNvSpPr txBox="1"/>
          <p:nvPr/>
        </p:nvSpPr>
        <p:spPr>
          <a:xfrm>
            <a:off x="31129" y="3315557"/>
            <a:ext cx="1295252" cy="461665"/>
          </a:xfrm>
          <a:prstGeom prst="rect">
            <a:avLst/>
          </a:prstGeom>
          <a:noFill/>
        </p:spPr>
        <p:txBody>
          <a:bodyPr wrap="square" rtlCol="0">
            <a:spAutoFit/>
          </a:bodyPr>
          <a:lstStyle/>
          <a:p>
            <a:r>
              <a:rPr lang="en-IN" sz="2400" b="1" dirty="0">
                <a:solidFill>
                  <a:schemeClr val="bg1"/>
                </a:solidFill>
                <a:latin typeface="Centaur" panose="02030504050205020304" pitchFamily="18" charset="0"/>
              </a:rPr>
              <a:t>Content</a:t>
            </a:r>
          </a:p>
        </p:txBody>
      </p:sp>
    </p:spTree>
    <p:extLst>
      <p:ext uri="{BB962C8B-B14F-4D97-AF65-F5344CB8AC3E}">
        <p14:creationId xmlns:p14="http://schemas.microsoft.com/office/powerpoint/2010/main" val="642044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1026" name="Picture 2" descr="Premium Photo | Telegram background 3d rendering">
            <a:extLst>
              <a:ext uri="{FF2B5EF4-FFF2-40B4-BE49-F238E27FC236}">
                <a16:creationId xmlns:a16="http://schemas.microsoft.com/office/drawing/2014/main" id="{74985FF3-D400-B5D2-04E3-BC04C77A94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7"/>
            <a:ext cx="12192000" cy="6856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E0CD5CBD-1750-D815-CC11-DBA1A0F46725}"/>
                  </a:ext>
                </a:extLst>
              </p:cNvPr>
              <p:cNvGraphicFramePr>
                <a:graphicFrameLocks noChangeAspect="1"/>
              </p:cNvGraphicFramePr>
              <p:nvPr>
                <p:extLst>
                  <p:ext uri="{D42A27DB-BD31-4B8C-83A1-F6EECF244321}">
                    <p14:modId xmlns:p14="http://schemas.microsoft.com/office/powerpoint/2010/main" val="3576824708"/>
                  </p:ext>
                </p:extLst>
              </p:nvPr>
            </p:nvGraphicFramePr>
            <p:xfrm>
              <a:off x="2837570" y="2293031"/>
              <a:ext cx="3048000" cy="1714500"/>
            </p:xfrm>
            <a:graphic>
              <a:graphicData uri="http://schemas.microsoft.com/office/powerpoint/2016/slidezoom">
                <pslz:sldZm>
                  <pslz:sldZmObj sldId="273" cId="1057125156">
                    <pslz:zmPr id="{7FB13F2D-A4DB-4331-A5F5-35062CAC15E7}"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a:effectLst>
                          <a:reflection blurRad="6350" stA="50000" endA="300" endPos="55500" dist="1016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E0CD5CBD-1750-D815-CC11-DBA1A0F46725}"/>
                  </a:ext>
                </a:extLst>
              </p:cNvPr>
              <p:cNvPicPr>
                <a:picLocks noGrp="1" noRot="1" noChangeAspect="1" noMove="1" noResize="1" noEditPoints="1" noAdjustHandles="1" noChangeArrowheads="1" noChangeShapeType="1"/>
              </p:cNvPicPr>
              <p:nvPr/>
            </p:nvPicPr>
            <p:blipFill>
              <a:blip r:embed="rId4"/>
              <a:stretch>
                <a:fillRect/>
              </a:stretch>
            </p:blipFill>
            <p:spPr>
              <a:xfrm>
                <a:off x="2837570" y="2293031"/>
                <a:ext cx="3048000" cy="1714500"/>
              </a:xfrm>
              <a:prstGeom prst="rect">
                <a:avLst/>
              </a:prstGeom>
              <a:ln w="3175">
                <a:solidFill>
                  <a:prstClr val="ltGray"/>
                </a:solidFill>
              </a:ln>
              <a:effectLst>
                <a:reflection blurRad="6350" stA="50000" endA="300" endPos="55500" dist="1016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8" name="Slide Zoom 47">
                <a:extLst>
                  <a:ext uri="{FF2B5EF4-FFF2-40B4-BE49-F238E27FC236}">
                    <a16:creationId xmlns:a16="http://schemas.microsoft.com/office/drawing/2014/main" id="{D4FEE288-1AFB-001A-083C-9BCBB8313CCE}"/>
                  </a:ext>
                </a:extLst>
              </p:cNvPr>
              <p:cNvGraphicFramePr>
                <a:graphicFrameLocks noChangeAspect="1"/>
              </p:cNvGraphicFramePr>
              <p:nvPr>
                <p:extLst>
                  <p:ext uri="{D42A27DB-BD31-4B8C-83A1-F6EECF244321}">
                    <p14:modId xmlns:p14="http://schemas.microsoft.com/office/powerpoint/2010/main" val="2559122752"/>
                  </p:ext>
                </p:extLst>
              </p:nvPr>
            </p:nvGraphicFramePr>
            <p:xfrm>
              <a:off x="6617923" y="2293031"/>
              <a:ext cx="3048000" cy="1714500"/>
            </p:xfrm>
            <a:graphic>
              <a:graphicData uri="http://schemas.microsoft.com/office/powerpoint/2016/slidezoom">
                <pslz:sldZm>
                  <pslz:sldZmObj sldId="274" cId="96836968">
                    <pslz:zmPr id="{2AACA836-D310-4AF4-8C1D-749C6198FA42}"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a:effectLst>
                          <a:reflection blurRad="6350" stA="50000" endA="300" endPos="55500" dist="101600" dir="5400000" sy="-100000" algn="bl" rotWithShape="0"/>
                        </a:effectLst>
                      </p166:spPr>
                    </pslz:zmPr>
                  </pslz:sldZmObj>
                </pslz:sldZm>
              </a:graphicData>
            </a:graphic>
          </p:graphicFrame>
        </mc:Choice>
        <mc:Fallback xmlns="">
          <p:pic>
            <p:nvPicPr>
              <p:cNvPr id="48" name="Slide Zoom 47">
                <a:extLst>
                  <a:ext uri="{FF2B5EF4-FFF2-40B4-BE49-F238E27FC236}">
                    <a16:creationId xmlns:a16="http://schemas.microsoft.com/office/drawing/2014/main" id="{D4FEE288-1AFB-001A-083C-9BCBB8313CCE}"/>
                  </a:ext>
                </a:extLst>
              </p:cNvPr>
              <p:cNvPicPr>
                <a:picLocks noGrp="1" noRot="1" noChangeAspect="1" noMove="1" noResize="1" noEditPoints="1" noAdjustHandles="1" noChangeArrowheads="1" noChangeShapeType="1"/>
              </p:cNvPicPr>
              <p:nvPr/>
            </p:nvPicPr>
            <p:blipFill>
              <a:blip r:embed="rId6"/>
              <a:stretch>
                <a:fillRect/>
              </a:stretch>
            </p:blipFill>
            <p:spPr>
              <a:xfrm>
                <a:off x="6617923" y="2293031"/>
                <a:ext cx="3048000" cy="1714500"/>
              </a:xfrm>
              <a:prstGeom prst="rect">
                <a:avLst/>
              </a:prstGeom>
              <a:ln w="3175">
                <a:solidFill>
                  <a:prstClr val="ltGray"/>
                </a:solidFill>
              </a:ln>
              <a:effectLst>
                <a:reflection blurRad="6350" stA="50000" endA="300" endPos="55500" dist="1016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50" name="Slide Zoom 49">
                <a:extLst>
                  <a:ext uri="{FF2B5EF4-FFF2-40B4-BE49-F238E27FC236}">
                    <a16:creationId xmlns:a16="http://schemas.microsoft.com/office/drawing/2014/main" id="{CEF92293-1AAD-5DAE-04E3-500D9FF5075E}"/>
                  </a:ext>
                </a:extLst>
              </p:cNvPr>
              <p:cNvGraphicFramePr>
                <a:graphicFrameLocks noChangeAspect="1"/>
              </p:cNvGraphicFramePr>
              <p:nvPr>
                <p:extLst>
                  <p:ext uri="{D42A27DB-BD31-4B8C-83A1-F6EECF244321}">
                    <p14:modId xmlns:p14="http://schemas.microsoft.com/office/powerpoint/2010/main" val="1176001055"/>
                  </p:ext>
                </p:extLst>
              </p:nvPr>
            </p:nvGraphicFramePr>
            <p:xfrm>
              <a:off x="10464006" y="2293031"/>
              <a:ext cx="3048000" cy="1714500"/>
            </p:xfrm>
            <a:graphic>
              <a:graphicData uri="http://schemas.microsoft.com/office/powerpoint/2016/slidezoom">
                <pslz:sldZm>
                  <pslz:sldZmObj sldId="275" cId="558102095">
                    <pslz:zmPr id="{0E70ED3F-C42A-49E9-AEC0-505E24654433}" returnToParent="0"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solidFill>
                            <a:prstClr val="ltGray"/>
                          </a:solidFill>
                        </a:ln>
                        <a:effectLst>
                          <a:reflection blurRad="6350" stA="50000" endA="300" endPos="55500" dist="101600" dir="5400000" sy="-100000" algn="bl" rotWithShape="0"/>
                        </a:effectLst>
                      </p166:spPr>
                    </pslz:zmPr>
                  </pslz:sldZmObj>
                </pslz:sldZm>
              </a:graphicData>
            </a:graphic>
          </p:graphicFrame>
        </mc:Choice>
        <mc:Fallback xmlns="">
          <p:pic>
            <p:nvPicPr>
              <p:cNvPr id="50" name="Slide Zoom 49">
                <a:extLst>
                  <a:ext uri="{FF2B5EF4-FFF2-40B4-BE49-F238E27FC236}">
                    <a16:creationId xmlns:a16="http://schemas.microsoft.com/office/drawing/2014/main" id="{CEF92293-1AAD-5DAE-04E3-500D9FF5075E}"/>
                  </a:ext>
                </a:extLst>
              </p:cNvPr>
              <p:cNvPicPr>
                <a:picLocks noGrp="1" noRot="1" noChangeAspect="1" noMove="1" noResize="1" noEditPoints="1" noAdjustHandles="1" noChangeArrowheads="1" noChangeShapeType="1"/>
              </p:cNvPicPr>
              <p:nvPr/>
            </p:nvPicPr>
            <p:blipFill>
              <a:blip r:embed="rId8"/>
              <a:stretch>
                <a:fillRect/>
              </a:stretch>
            </p:blipFill>
            <p:spPr>
              <a:xfrm>
                <a:off x="10464006" y="2293031"/>
                <a:ext cx="3048000" cy="1714500"/>
              </a:xfrm>
              <a:prstGeom prst="rect">
                <a:avLst/>
              </a:prstGeom>
              <a:ln w="3175">
                <a:solidFill>
                  <a:prstClr val="ltGray"/>
                </a:solidFill>
              </a:ln>
              <a:effectLst>
                <a:reflection blurRad="6350" stA="50000" endA="300" endPos="55500" dist="1016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52" name="Slide Zoom 51">
                <a:extLst>
                  <a:ext uri="{FF2B5EF4-FFF2-40B4-BE49-F238E27FC236}">
                    <a16:creationId xmlns:a16="http://schemas.microsoft.com/office/drawing/2014/main" id="{DFDE2788-4732-E126-358D-8D9200957A62}"/>
                  </a:ext>
                </a:extLst>
              </p:cNvPr>
              <p:cNvGraphicFramePr>
                <a:graphicFrameLocks noChangeAspect="1"/>
              </p:cNvGraphicFramePr>
              <p:nvPr>
                <p:extLst>
                  <p:ext uri="{D42A27DB-BD31-4B8C-83A1-F6EECF244321}">
                    <p14:modId xmlns:p14="http://schemas.microsoft.com/office/powerpoint/2010/main" val="501912167"/>
                  </p:ext>
                </p:extLst>
              </p:nvPr>
            </p:nvGraphicFramePr>
            <p:xfrm>
              <a:off x="14162878" y="2293031"/>
              <a:ext cx="3048000" cy="1714500"/>
            </p:xfrm>
            <a:graphic>
              <a:graphicData uri="http://schemas.microsoft.com/office/powerpoint/2016/slidezoom">
                <pslz:sldZm>
                  <pslz:sldZmObj sldId="276" cId="987843544">
                    <pslz:zmPr id="{12B3641F-B418-467F-9CB4-E51CFDECEA10}" returnToParent="0"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solidFill>
                            <a:prstClr val="ltGray"/>
                          </a:solidFill>
                        </a:ln>
                        <a:effectLst>
                          <a:reflection blurRad="6350" stA="50000" endA="300" endPos="55500" dist="101600" dir="5400000" sy="-100000" algn="bl" rotWithShape="0"/>
                        </a:effectLst>
                      </p166:spPr>
                    </pslz:zmPr>
                  </pslz:sldZmObj>
                </pslz:sldZm>
              </a:graphicData>
            </a:graphic>
          </p:graphicFrame>
        </mc:Choice>
        <mc:Fallback xmlns="">
          <p:pic>
            <p:nvPicPr>
              <p:cNvPr id="52" name="Slide Zoom 51">
                <a:extLst>
                  <a:ext uri="{FF2B5EF4-FFF2-40B4-BE49-F238E27FC236}">
                    <a16:creationId xmlns:a16="http://schemas.microsoft.com/office/drawing/2014/main" id="{DFDE2788-4732-E126-358D-8D9200957A62}"/>
                  </a:ext>
                </a:extLst>
              </p:cNvPr>
              <p:cNvPicPr>
                <a:picLocks noGrp="1" noRot="1" noChangeAspect="1" noMove="1" noResize="1" noEditPoints="1" noAdjustHandles="1" noChangeArrowheads="1" noChangeShapeType="1"/>
              </p:cNvPicPr>
              <p:nvPr/>
            </p:nvPicPr>
            <p:blipFill>
              <a:blip r:embed="rId10"/>
              <a:stretch>
                <a:fillRect/>
              </a:stretch>
            </p:blipFill>
            <p:spPr>
              <a:xfrm>
                <a:off x="14162878" y="2293031"/>
                <a:ext cx="3048000" cy="1714500"/>
              </a:xfrm>
              <a:prstGeom prst="rect">
                <a:avLst/>
              </a:prstGeom>
              <a:ln w="3175">
                <a:solidFill>
                  <a:prstClr val="ltGray"/>
                </a:solidFill>
              </a:ln>
              <a:effectLst>
                <a:reflection blurRad="6350" stA="50000" endA="300" endPos="55500" dist="101600" dir="5400000" sy="-100000" algn="bl" rotWithShape="0"/>
              </a:effectLst>
            </p:spPr>
          </p:pic>
        </mc:Fallback>
      </mc:AlternateContent>
      <p:sp>
        <p:nvSpPr>
          <p:cNvPr id="56" name="TextBox 55">
            <a:extLst>
              <a:ext uri="{FF2B5EF4-FFF2-40B4-BE49-F238E27FC236}">
                <a16:creationId xmlns:a16="http://schemas.microsoft.com/office/drawing/2014/main" id="{F16D7A9D-219F-C816-ACFB-206DF3E781EC}"/>
              </a:ext>
            </a:extLst>
          </p:cNvPr>
          <p:cNvSpPr txBox="1"/>
          <p:nvPr/>
        </p:nvSpPr>
        <p:spPr>
          <a:xfrm>
            <a:off x="235237" y="535512"/>
            <a:ext cx="7757012" cy="1569660"/>
          </a:xfrm>
          <a:prstGeom prst="rect">
            <a:avLst/>
          </a:prstGeom>
          <a:noFill/>
        </p:spPr>
        <p:txBody>
          <a:bodyPr wrap="square" rtlCol="0">
            <a:spAutoFit/>
          </a:bodyPr>
          <a:lstStyle/>
          <a:p>
            <a:r>
              <a:rPr lang="en-IN" sz="4800" b="1" u="sng" dirty="0">
                <a:solidFill>
                  <a:schemeClr val="bg1"/>
                </a:solidFill>
                <a:latin typeface="Centaur" panose="02030504050205020304" pitchFamily="18" charset="0"/>
              </a:rPr>
              <a:t>Functionalities</a:t>
            </a:r>
          </a:p>
          <a:p>
            <a:endParaRPr lang="en-IN" sz="4800" b="1" u="sng" dirty="0">
              <a:solidFill>
                <a:schemeClr val="bg1"/>
              </a:solidFill>
              <a:latin typeface="Centaur" panose="02030504050205020304" pitchFamily="18" charset="0"/>
            </a:endParaRPr>
          </a:p>
        </p:txBody>
      </p:sp>
    </p:spTree>
    <p:extLst>
      <p:ext uri="{BB962C8B-B14F-4D97-AF65-F5344CB8AC3E}">
        <p14:creationId xmlns:p14="http://schemas.microsoft.com/office/powerpoint/2010/main" val="966077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Photo | Telegram background 3d rendering">
            <a:extLst>
              <a:ext uri="{FF2B5EF4-FFF2-40B4-BE49-F238E27FC236}">
                <a16:creationId xmlns:a16="http://schemas.microsoft.com/office/drawing/2014/main" id="{74985FF3-D400-B5D2-04E3-BC04C77A94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7"/>
            <a:ext cx="12192000" cy="6856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E0CD5CBD-1750-D815-CC11-DBA1A0F46725}"/>
                  </a:ext>
                </a:extLst>
              </p:cNvPr>
              <p:cNvGraphicFramePr>
                <a:graphicFrameLocks noChangeAspect="1"/>
              </p:cNvGraphicFramePr>
              <p:nvPr>
                <p:extLst>
                  <p:ext uri="{D42A27DB-BD31-4B8C-83A1-F6EECF244321}">
                    <p14:modId xmlns:p14="http://schemas.microsoft.com/office/powerpoint/2010/main" val="4212808671"/>
                  </p:ext>
                </p:extLst>
              </p:nvPr>
            </p:nvGraphicFramePr>
            <p:xfrm>
              <a:off x="-3599444" y="2293031"/>
              <a:ext cx="3048000" cy="1714500"/>
            </p:xfrm>
            <a:graphic>
              <a:graphicData uri="http://schemas.microsoft.com/office/powerpoint/2016/slidezoom">
                <pslz:sldZm>
                  <pslz:sldZmObj sldId="273" cId="1057125156">
                    <pslz:zmPr id="{7FB13F2D-A4DB-4331-A5F5-35062CAC15E7}"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a:effectLst>
                          <a:reflection blurRad="6350" stA="50000" endA="300" endPos="55500" dist="1016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E0CD5CBD-1750-D815-CC11-DBA1A0F46725}"/>
                  </a:ext>
                </a:extLst>
              </p:cNvPr>
              <p:cNvPicPr>
                <a:picLocks noGrp="1" noRot="1" noChangeAspect="1" noMove="1" noResize="1" noEditPoints="1" noAdjustHandles="1" noChangeArrowheads="1" noChangeShapeType="1"/>
              </p:cNvPicPr>
              <p:nvPr/>
            </p:nvPicPr>
            <p:blipFill>
              <a:blip r:embed="rId4"/>
              <a:stretch>
                <a:fillRect/>
              </a:stretch>
            </p:blipFill>
            <p:spPr>
              <a:xfrm>
                <a:off x="-3599444" y="2293031"/>
                <a:ext cx="3048000" cy="1714500"/>
              </a:xfrm>
              <a:prstGeom prst="rect">
                <a:avLst/>
              </a:prstGeom>
              <a:ln w="3175">
                <a:solidFill>
                  <a:prstClr val="ltGray"/>
                </a:solidFill>
              </a:ln>
              <a:effectLst>
                <a:reflection blurRad="6350" stA="50000" endA="300" endPos="55500" dist="1016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8" name="Slide Zoom 47">
                <a:extLst>
                  <a:ext uri="{FF2B5EF4-FFF2-40B4-BE49-F238E27FC236}">
                    <a16:creationId xmlns:a16="http://schemas.microsoft.com/office/drawing/2014/main" id="{D4FEE288-1AFB-001A-083C-9BCBB8313CCE}"/>
                  </a:ext>
                </a:extLst>
              </p:cNvPr>
              <p:cNvGraphicFramePr>
                <a:graphicFrameLocks noChangeAspect="1"/>
              </p:cNvGraphicFramePr>
              <p:nvPr>
                <p:extLst>
                  <p:ext uri="{D42A27DB-BD31-4B8C-83A1-F6EECF244321}">
                    <p14:modId xmlns:p14="http://schemas.microsoft.com/office/powerpoint/2010/main" val="2575149558"/>
                  </p:ext>
                </p:extLst>
              </p:nvPr>
            </p:nvGraphicFramePr>
            <p:xfrm>
              <a:off x="171856" y="2293031"/>
              <a:ext cx="3048000" cy="1714500"/>
            </p:xfrm>
            <a:graphic>
              <a:graphicData uri="http://schemas.microsoft.com/office/powerpoint/2016/slidezoom">
                <pslz:sldZm>
                  <pslz:sldZmObj sldId="274" cId="96836968">
                    <pslz:zmPr id="{2AACA836-D310-4AF4-8C1D-749C6198FA42}"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a:effectLst>
                          <a:reflection blurRad="6350" stA="50000" endA="300" endPos="55500" dist="101600" dir="5400000" sy="-100000" algn="bl" rotWithShape="0"/>
                        </a:effectLst>
                      </p166:spPr>
                    </pslz:zmPr>
                  </pslz:sldZmObj>
                </pslz:sldZm>
              </a:graphicData>
            </a:graphic>
          </p:graphicFrame>
        </mc:Choice>
        <mc:Fallback xmlns="">
          <p:pic>
            <p:nvPicPr>
              <p:cNvPr id="48" name="Slide Zoom 47">
                <a:extLst>
                  <a:ext uri="{FF2B5EF4-FFF2-40B4-BE49-F238E27FC236}">
                    <a16:creationId xmlns:a16="http://schemas.microsoft.com/office/drawing/2014/main" id="{D4FEE288-1AFB-001A-083C-9BCBB8313CCE}"/>
                  </a:ext>
                </a:extLst>
              </p:cNvPr>
              <p:cNvPicPr>
                <a:picLocks noGrp="1" noRot="1" noChangeAspect="1" noMove="1" noResize="1" noEditPoints="1" noAdjustHandles="1" noChangeArrowheads="1" noChangeShapeType="1"/>
              </p:cNvPicPr>
              <p:nvPr/>
            </p:nvPicPr>
            <p:blipFill>
              <a:blip r:embed="rId6"/>
              <a:stretch>
                <a:fillRect/>
              </a:stretch>
            </p:blipFill>
            <p:spPr>
              <a:xfrm>
                <a:off x="171856" y="2293031"/>
                <a:ext cx="3048000" cy="1714500"/>
              </a:xfrm>
              <a:prstGeom prst="rect">
                <a:avLst/>
              </a:prstGeom>
              <a:ln w="3175">
                <a:solidFill>
                  <a:prstClr val="ltGray"/>
                </a:solidFill>
              </a:ln>
              <a:effectLst>
                <a:reflection blurRad="6350" stA="50000" endA="300" endPos="55500" dist="1016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50" name="Slide Zoom 49">
                <a:extLst>
                  <a:ext uri="{FF2B5EF4-FFF2-40B4-BE49-F238E27FC236}">
                    <a16:creationId xmlns:a16="http://schemas.microsoft.com/office/drawing/2014/main" id="{CEF92293-1AAD-5DAE-04E3-500D9FF5075E}"/>
                  </a:ext>
                </a:extLst>
              </p:cNvPr>
              <p:cNvGraphicFramePr>
                <a:graphicFrameLocks noChangeAspect="1"/>
              </p:cNvGraphicFramePr>
              <p:nvPr>
                <p:extLst>
                  <p:ext uri="{D42A27DB-BD31-4B8C-83A1-F6EECF244321}">
                    <p14:modId xmlns:p14="http://schemas.microsoft.com/office/powerpoint/2010/main" val="3549059477"/>
                  </p:ext>
                </p:extLst>
              </p:nvPr>
            </p:nvGraphicFramePr>
            <p:xfrm>
              <a:off x="3936458" y="2293031"/>
              <a:ext cx="3048000" cy="1714500"/>
            </p:xfrm>
            <a:graphic>
              <a:graphicData uri="http://schemas.microsoft.com/office/powerpoint/2016/slidezoom">
                <pslz:sldZm>
                  <pslz:sldZmObj sldId="275" cId="558102095">
                    <pslz:zmPr id="{0E70ED3F-C42A-49E9-AEC0-505E24654433}" returnToParent="0"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solidFill>
                            <a:prstClr val="ltGray"/>
                          </a:solidFill>
                        </a:ln>
                        <a:effectLst>
                          <a:reflection blurRad="6350" stA="50000" endA="300" endPos="55500" dist="101600" dir="5400000" sy="-100000" algn="bl" rotWithShape="0"/>
                        </a:effectLst>
                      </p166:spPr>
                    </pslz:zmPr>
                  </pslz:sldZmObj>
                </pslz:sldZm>
              </a:graphicData>
            </a:graphic>
          </p:graphicFrame>
        </mc:Choice>
        <mc:Fallback xmlns="">
          <p:pic>
            <p:nvPicPr>
              <p:cNvPr id="50" name="Slide Zoom 49">
                <a:extLst>
                  <a:ext uri="{FF2B5EF4-FFF2-40B4-BE49-F238E27FC236}">
                    <a16:creationId xmlns:a16="http://schemas.microsoft.com/office/drawing/2014/main" id="{CEF92293-1AAD-5DAE-04E3-500D9FF5075E}"/>
                  </a:ext>
                </a:extLst>
              </p:cNvPr>
              <p:cNvPicPr>
                <a:picLocks noGrp="1" noRot="1" noChangeAspect="1" noMove="1" noResize="1" noEditPoints="1" noAdjustHandles="1" noChangeArrowheads="1" noChangeShapeType="1"/>
              </p:cNvPicPr>
              <p:nvPr/>
            </p:nvPicPr>
            <p:blipFill>
              <a:blip r:embed="rId8"/>
              <a:stretch>
                <a:fillRect/>
              </a:stretch>
            </p:blipFill>
            <p:spPr>
              <a:xfrm>
                <a:off x="3936458" y="2293031"/>
                <a:ext cx="3048000" cy="1714500"/>
              </a:xfrm>
              <a:prstGeom prst="rect">
                <a:avLst/>
              </a:prstGeom>
              <a:ln w="3175">
                <a:solidFill>
                  <a:prstClr val="ltGray"/>
                </a:solidFill>
              </a:ln>
              <a:effectLst>
                <a:reflection blurRad="6350" stA="50000" endA="300" endPos="55500" dist="1016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52" name="Slide Zoom 51">
                <a:extLst>
                  <a:ext uri="{FF2B5EF4-FFF2-40B4-BE49-F238E27FC236}">
                    <a16:creationId xmlns:a16="http://schemas.microsoft.com/office/drawing/2014/main" id="{DFDE2788-4732-E126-358D-8D9200957A62}"/>
                  </a:ext>
                </a:extLst>
              </p:cNvPr>
              <p:cNvGraphicFramePr>
                <a:graphicFrameLocks noChangeAspect="1"/>
              </p:cNvGraphicFramePr>
              <p:nvPr>
                <p:extLst>
                  <p:ext uri="{D42A27DB-BD31-4B8C-83A1-F6EECF244321}">
                    <p14:modId xmlns:p14="http://schemas.microsoft.com/office/powerpoint/2010/main" val="5966832"/>
                  </p:ext>
                </p:extLst>
              </p:nvPr>
            </p:nvGraphicFramePr>
            <p:xfrm>
              <a:off x="7701060" y="2293031"/>
              <a:ext cx="3048000" cy="1714500"/>
            </p:xfrm>
            <a:graphic>
              <a:graphicData uri="http://schemas.microsoft.com/office/powerpoint/2016/slidezoom">
                <pslz:sldZm>
                  <pslz:sldZmObj sldId="276" cId="987843544">
                    <pslz:zmPr id="{12B3641F-B418-467F-9CB4-E51CFDECEA10}" returnToParent="0"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solidFill>
                            <a:prstClr val="ltGray"/>
                          </a:solidFill>
                        </a:ln>
                        <a:effectLst>
                          <a:reflection blurRad="6350" stA="50000" endA="300" endPos="55500" dist="101600" dir="5400000" sy="-100000" algn="bl" rotWithShape="0"/>
                        </a:effectLst>
                      </p166:spPr>
                    </pslz:zmPr>
                  </pslz:sldZmObj>
                </pslz:sldZm>
              </a:graphicData>
            </a:graphic>
          </p:graphicFrame>
        </mc:Choice>
        <mc:Fallback xmlns="">
          <p:pic>
            <p:nvPicPr>
              <p:cNvPr id="52" name="Slide Zoom 51">
                <a:extLst>
                  <a:ext uri="{FF2B5EF4-FFF2-40B4-BE49-F238E27FC236}">
                    <a16:creationId xmlns:a16="http://schemas.microsoft.com/office/drawing/2014/main" id="{DFDE2788-4732-E126-358D-8D9200957A62}"/>
                  </a:ext>
                </a:extLst>
              </p:cNvPr>
              <p:cNvPicPr>
                <a:picLocks noGrp="1" noRot="1" noChangeAspect="1" noMove="1" noResize="1" noEditPoints="1" noAdjustHandles="1" noChangeArrowheads="1" noChangeShapeType="1"/>
              </p:cNvPicPr>
              <p:nvPr/>
            </p:nvPicPr>
            <p:blipFill>
              <a:blip r:embed="rId10"/>
              <a:stretch>
                <a:fillRect/>
              </a:stretch>
            </p:blipFill>
            <p:spPr>
              <a:xfrm>
                <a:off x="7701060" y="2293031"/>
                <a:ext cx="3048000" cy="1714500"/>
              </a:xfrm>
              <a:prstGeom prst="rect">
                <a:avLst/>
              </a:prstGeom>
              <a:ln w="3175">
                <a:solidFill>
                  <a:prstClr val="ltGray"/>
                </a:solidFill>
              </a:ln>
              <a:effectLst>
                <a:reflection blurRad="6350" stA="50000" endA="300" endPos="55500" dist="101600" dir="5400000" sy="-100000" algn="bl" rotWithShape="0"/>
              </a:effectLst>
            </p:spPr>
          </p:pic>
        </mc:Fallback>
      </mc:AlternateContent>
      <p:sp>
        <p:nvSpPr>
          <p:cNvPr id="56" name="TextBox 55">
            <a:extLst>
              <a:ext uri="{FF2B5EF4-FFF2-40B4-BE49-F238E27FC236}">
                <a16:creationId xmlns:a16="http://schemas.microsoft.com/office/drawing/2014/main" id="{F16D7A9D-219F-C816-ACFB-206DF3E781EC}"/>
              </a:ext>
            </a:extLst>
          </p:cNvPr>
          <p:cNvSpPr txBox="1"/>
          <p:nvPr/>
        </p:nvSpPr>
        <p:spPr>
          <a:xfrm>
            <a:off x="235237" y="535512"/>
            <a:ext cx="7757012" cy="1569660"/>
          </a:xfrm>
          <a:prstGeom prst="rect">
            <a:avLst/>
          </a:prstGeom>
          <a:noFill/>
        </p:spPr>
        <p:txBody>
          <a:bodyPr wrap="square" rtlCol="0">
            <a:spAutoFit/>
          </a:bodyPr>
          <a:lstStyle/>
          <a:p>
            <a:r>
              <a:rPr lang="en-IN" sz="4800" b="1" u="sng" dirty="0">
                <a:solidFill>
                  <a:schemeClr val="bg1"/>
                </a:solidFill>
                <a:latin typeface="Centaur" panose="02030504050205020304" pitchFamily="18" charset="0"/>
              </a:rPr>
              <a:t>Functionalities</a:t>
            </a:r>
          </a:p>
          <a:p>
            <a:endParaRPr lang="en-IN" sz="4800" b="1" u="sng" dirty="0">
              <a:solidFill>
                <a:schemeClr val="bg1"/>
              </a:solidFill>
              <a:latin typeface="Centaur" panose="02030504050205020304" pitchFamily="18" charset="0"/>
            </a:endParaRPr>
          </a:p>
        </p:txBody>
      </p:sp>
    </p:spTree>
    <p:extLst>
      <p:ext uri="{BB962C8B-B14F-4D97-AF65-F5344CB8AC3E}">
        <p14:creationId xmlns:p14="http://schemas.microsoft.com/office/powerpoint/2010/main" val="118827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8C7B28-D554-8A4D-89E7-809E785BBBD9}"/>
              </a:ext>
            </a:extLst>
          </p:cNvPr>
          <p:cNvPicPr>
            <a:picLocks noChangeAspect="1"/>
          </p:cNvPicPr>
          <p:nvPr/>
        </p:nvPicPr>
        <p:blipFill>
          <a:blip r:embed="rId2">
            <a:alphaModFix am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251774" cy="6871235"/>
          </a:xfrm>
          <a:prstGeom prst="rect">
            <a:avLst/>
          </a:prstGeom>
        </p:spPr>
      </p:pic>
      <p:pic>
        <p:nvPicPr>
          <p:cNvPr id="19" name="Picture 18" descr="Programming data on computer monitor">
            <a:extLst>
              <a:ext uri="{FF2B5EF4-FFF2-40B4-BE49-F238E27FC236}">
                <a16:creationId xmlns:a16="http://schemas.microsoft.com/office/drawing/2014/main" id="{45BEA11F-1499-13A1-DFAA-4460B7627434}"/>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2" name="TextBox 41">
            <a:extLst>
              <a:ext uri="{FF2B5EF4-FFF2-40B4-BE49-F238E27FC236}">
                <a16:creationId xmlns:a16="http://schemas.microsoft.com/office/drawing/2014/main" id="{138941D6-F588-A5E2-D577-2AA899A8015D}"/>
              </a:ext>
            </a:extLst>
          </p:cNvPr>
          <p:cNvSpPr txBox="1"/>
          <p:nvPr/>
        </p:nvSpPr>
        <p:spPr>
          <a:xfrm>
            <a:off x="388428" y="3657909"/>
            <a:ext cx="9859649"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1" u="none" strike="noStrike" kern="1200" cap="none" spc="0" normalizeH="0" baseline="0" noProof="0" dirty="0">
                <a:ln>
                  <a:noFill/>
                </a:ln>
                <a:solidFill>
                  <a:prstClr val="white"/>
                </a:solidFill>
                <a:effectLst/>
                <a:uLnTx/>
                <a:uFillTx/>
                <a:latin typeface="Centaur" panose="02030504050205020304" pitchFamily="18" charset="0"/>
              </a:rPr>
              <a:t>Here are some examples:-</a:t>
            </a:r>
          </a:p>
          <a:p>
            <a:pPr marL="400050" marR="0" lvl="0" indent="-400050" algn="l" defTabSz="914400" rtl="0" eaLnBrk="1" fontAlgn="auto" latinLnBrk="0" hangingPunct="1">
              <a:lnSpc>
                <a:spcPct val="100000"/>
              </a:lnSpc>
              <a:spcBef>
                <a:spcPts val="0"/>
              </a:spcBef>
              <a:spcAft>
                <a:spcPts val="0"/>
              </a:spcAft>
              <a:buClrTx/>
              <a:buSzTx/>
              <a:buFont typeface="+mj-lt"/>
              <a:buAutoNum type="romanLcPeriod"/>
              <a:tabLst/>
              <a:defRPr/>
            </a:pPr>
            <a:r>
              <a:rPr kumimoji="0" lang="en-IN" b="0" i="1" u="none" strike="noStrike" kern="1200" cap="none" spc="0" normalizeH="0" baseline="0" noProof="0" dirty="0">
                <a:ln>
                  <a:noFill/>
                </a:ln>
                <a:solidFill>
                  <a:prstClr val="white"/>
                </a:solidFill>
                <a:effectLst/>
                <a:uLnTx/>
                <a:uFillTx/>
                <a:latin typeface="Centaur" panose="02030504050205020304" pitchFamily="18" charset="0"/>
              </a:rPr>
              <a:t>/contributors-To get the information of contributors for this Bot.</a:t>
            </a:r>
          </a:p>
          <a:p>
            <a:pPr marL="400050" marR="0" lvl="0" indent="-400050" algn="l" defTabSz="914400" rtl="0" eaLnBrk="1" fontAlgn="auto" latinLnBrk="0" hangingPunct="1">
              <a:lnSpc>
                <a:spcPct val="100000"/>
              </a:lnSpc>
              <a:spcBef>
                <a:spcPts val="0"/>
              </a:spcBef>
              <a:spcAft>
                <a:spcPts val="0"/>
              </a:spcAft>
              <a:buClrTx/>
              <a:buSzTx/>
              <a:buFont typeface="+mj-lt"/>
              <a:buAutoNum type="romanLcPeriod"/>
              <a:tabLst/>
              <a:defRPr/>
            </a:pPr>
            <a:r>
              <a:rPr kumimoji="0" lang="en-IN" b="0" i="1" u="none" strike="noStrike" kern="1200" cap="none" spc="0" normalizeH="0" baseline="0" noProof="0" dirty="0">
                <a:ln>
                  <a:noFill/>
                </a:ln>
                <a:solidFill>
                  <a:prstClr val="white"/>
                </a:solidFill>
                <a:effectLst/>
                <a:uLnTx/>
                <a:uFillTx/>
                <a:latin typeface="Centaur" panose="02030504050205020304" pitchFamily="18" charset="0"/>
              </a:rPr>
              <a:t>/JSPM-To know about JSPM college.</a:t>
            </a:r>
          </a:p>
          <a:p>
            <a:pPr marL="400050" marR="0" lvl="0" indent="-400050" algn="l" defTabSz="914400" rtl="0" eaLnBrk="1" fontAlgn="auto" latinLnBrk="0" hangingPunct="1">
              <a:lnSpc>
                <a:spcPct val="100000"/>
              </a:lnSpc>
              <a:spcBef>
                <a:spcPts val="0"/>
              </a:spcBef>
              <a:spcAft>
                <a:spcPts val="0"/>
              </a:spcAft>
              <a:buClrTx/>
              <a:buSzTx/>
              <a:buFont typeface="+mj-lt"/>
              <a:buAutoNum type="romanLcPeriod"/>
              <a:tabLst/>
              <a:defRPr/>
            </a:pPr>
            <a:r>
              <a:rPr kumimoji="0" lang="en-IN" b="0" i="1" u="none" strike="noStrike" kern="1200" cap="none" spc="0" normalizeH="0" baseline="0" noProof="0" dirty="0">
                <a:ln>
                  <a:noFill/>
                </a:ln>
                <a:solidFill>
                  <a:prstClr val="white"/>
                </a:solidFill>
                <a:effectLst/>
                <a:uLnTx/>
                <a:uFillTx/>
                <a:latin typeface="Centaur" panose="02030504050205020304" pitchFamily="18" charset="0"/>
              </a:rPr>
              <a:t>/start-To use the </a:t>
            </a:r>
            <a:r>
              <a:rPr kumimoji="0" lang="en-IN" b="0" i="1" u="none" strike="noStrike" kern="1200" cap="none" spc="0" normalizeH="0" baseline="0" noProof="0" dirty="0" err="1">
                <a:ln>
                  <a:noFill/>
                </a:ln>
                <a:solidFill>
                  <a:prstClr val="white"/>
                </a:solidFill>
                <a:effectLst/>
                <a:uLnTx/>
                <a:uFillTx/>
                <a:latin typeface="Centaur" panose="02030504050205020304" pitchFamily="18" charset="0"/>
              </a:rPr>
              <a:t>Chapgpt</a:t>
            </a:r>
            <a:r>
              <a:rPr kumimoji="0" lang="en-IN" sz="1400" b="0" i="1" u="none" strike="noStrike" kern="1200" cap="none" spc="0" normalizeH="0" baseline="0" noProof="0" dirty="0">
                <a:ln>
                  <a:noFill/>
                </a:ln>
                <a:solidFill>
                  <a:prstClr val="black"/>
                </a:solidFill>
                <a:effectLst/>
                <a:uLnTx/>
                <a:uFillTx/>
                <a:latin typeface="Centaur" panose="02030504050205020304" pitchFamily="18" charset="0"/>
              </a:rPr>
              <a:t>.</a:t>
            </a:r>
          </a:p>
          <a:p>
            <a:pPr marL="400050" marR="0" lvl="0" indent="-400050" algn="just" defTabSz="914400" rtl="0" eaLnBrk="1" fontAlgn="auto" latinLnBrk="0" hangingPunct="1">
              <a:lnSpc>
                <a:spcPct val="100000"/>
              </a:lnSpc>
              <a:spcBef>
                <a:spcPts val="0"/>
              </a:spcBef>
              <a:spcAft>
                <a:spcPts val="0"/>
              </a:spcAft>
              <a:buClrTx/>
              <a:buSzTx/>
              <a:buFontTx/>
              <a:buAutoNum type="romanLcPeriod" startAt="4"/>
              <a:tabLst/>
              <a:defRPr/>
            </a:pPr>
            <a:r>
              <a:rPr kumimoji="0" lang="en-ID" b="0" i="1" u="none" strike="noStrike" kern="1200" cap="none" spc="0" normalizeH="0" baseline="0" noProof="0" dirty="0">
                <a:ln>
                  <a:noFill/>
                </a:ln>
                <a:solidFill>
                  <a:prstClr val="white"/>
                </a:solidFill>
                <a:effectLst/>
                <a:uLnTx/>
                <a:uFillTx/>
                <a:latin typeface="Centaur" panose="02030504050205020304" pitchFamily="18" charset="0"/>
              </a:rPr>
              <a:t>/</a:t>
            </a:r>
            <a:r>
              <a:rPr kumimoji="0" lang="en-ID" b="0" i="1" u="none" strike="noStrike" kern="1200" cap="none" spc="0" normalizeH="0" baseline="0" noProof="0" dirty="0" err="1">
                <a:ln>
                  <a:noFill/>
                </a:ln>
                <a:solidFill>
                  <a:prstClr val="white"/>
                </a:solidFill>
                <a:effectLst/>
                <a:uLnTx/>
                <a:uFillTx/>
                <a:latin typeface="Centaur" panose="02030504050205020304" pitchFamily="18" charset="0"/>
              </a:rPr>
              <a:t>Todo</a:t>
            </a:r>
            <a:r>
              <a:rPr kumimoji="0" lang="en-ID" b="0" i="1" u="none" strike="noStrike" kern="1200" cap="none" spc="0" normalizeH="0" baseline="0" noProof="0" dirty="0">
                <a:ln>
                  <a:noFill/>
                </a:ln>
                <a:solidFill>
                  <a:prstClr val="white"/>
                </a:solidFill>
                <a:effectLst/>
                <a:uLnTx/>
                <a:uFillTx/>
                <a:latin typeface="Centaur" panose="02030504050205020304" pitchFamily="18" charset="0"/>
              </a:rPr>
              <a:t> – To get into </a:t>
            </a:r>
            <a:r>
              <a:rPr kumimoji="0" lang="en-ID" b="0" i="1" u="none" strike="noStrike" kern="1200" cap="none" spc="0" normalizeH="0" baseline="0" noProof="0" dirty="0" err="1">
                <a:ln>
                  <a:noFill/>
                </a:ln>
                <a:solidFill>
                  <a:prstClr val="white"/>
                </a:solidFill>
                <a:effectLst/>
                <a:uLnTx/>
                <a:uFillTx/>
                <a:latin typeface="Centaur" panose="02030504050205020304" pitchFamily="18" charset="0"/>
              </a:rPr>
              <a:t>Todo</a:t>
            </a:r>
            <a:r>
              <a:rPr kumimoji="0" lang="en-ID" b="0" i="1" u="none" strike="noStrike" kern="1200" cap="none" spc="0" normalizeH="0" baseline="0" noProof="0" dirty="0">
                <a:ln>
                  <a:noFill/>
                </a:ln>
                <a:solidFill>
                  <a:prstClr val="white"/>
                </a:solidFill>
                <a:effectLst/>
                <a:uLnTx/>
                <a:uFillTx/>
                <a:latin typeface="Centaur" panose="02030504050205020304" pitchFamily="18" charset="0"/>
              </a:rPr>
              <a:t> </a:t>
            </a:r>
            <a:r>
              <a:rPr kumimoji="0" lang="en-ID" b="0" i="1" u="none" strike="noStrike" kern="1200" cap="none" spc="0" normalizeH="0" baseline="0" noProof="0" dirty="0" err="1">
                <a:ln>
                  <a:noFill/>
                </a:ln>
                <a:solidFill>
                  <a:prstClr val="white"/>
                </a:solidFill>
                <a:effectLst/>
                <a:uLnTx/>
                <a:uFillTx/>
                <a:latin typeface="Centaur" panose="02030504050205020304" pitchFamily="18" charset="0"/>
              </a:rPr>
              <a:t>Fuctionality</a:t>
            </a:r>
            <a:r>
              <a:rPr kumimoji="0" lang="en-ID" b="0" i="1" u="none" strike="noStrike" kern="1200" cap="none" spc="0" normalizeH="0" baseline="0" noProof="0" dirty="0">
                <a:ln>
                  <a:noFill/>
                </a:ln>
                <a:solidFill>
                  <a:prstClr val="white"/>
                </a:solidFill>
                <a:effectLst/>
                <a:uLnTx/>
                <a:uFillTx/>
                <a:latin typeface="Centaur" panose="02030504050205020304" pitchFamily="18" charset="0"/>
              </a:rPr>
              <a:t> </a:t>
            </a:r>
          </a:p>
          <a:p>
            <a:pPr marL="400050" marR="0" lvl="0" indent="-400050" algn="just" defTabSz="914400" rtl="0" eaLnBrk="1" fontAlgn="auto" latinLnBrk="0" hangingPunct="1">
              <a:lnSpc>
                <a:spcPct val="100000"/>
              </a:lnSpc>
              <a:spcBef>
                <a:spcPts val="0"/>
              </a:spcBef>
              <a:spcAft>
                <a:spcPts val="0"/>
              </a:spcAft>
              <a:buClrTx/>
              <a:buSzTx/>
              <a:buFontTx/>
              <a:buAutoNum type="romanLcPeriod" startAt="4"/>
              <a:tabLst/>
              <a:defRPr/>
            </a:pPr>
            <a:r>
              <a:rPr lang="en-ID" i="1" dirty="0">
                <a:solidFill>
                  <a:prstClr val="white"/>
                </a:solidFill>
                <a:latin typeface="Centaur" panose="02030504050205020304" pitchFamily="18" charset="0"/>
              </a:rPr>
              <a:t>/video – To Download </a:t>
            </a:r>
            <a:r>
              <a:rPr lang="en-ID" i="1" dirty="0" err="1">
                <a:solidFill>
                  <a:prstClr val="white"/>
                </a:solidFill>
                <a:latin typeface="Centaur" panose="02030504050205020304" pitchFamily="18" charset="0"/>
              </a:rPr>
              <a:t>youtube</a:t>
            </a:r>
            <a:r>
              <a:rPr lang="en-ID" i="1" dirty="0">
                <a:solidFill>
                  <a:prstClr val="white"/>
                </a:solidFill>
                <a:latin typeface="Centaur" panose="02030504050205020304" pitchFamily="18" charset="0"/>
              </a:rPr>
              <a:t> video from link provided.</a:t>
            </a:r>
            <a:endParaRPr kumimoji="0" lang="en-ID" b="0" i="1" u="none" strike="noStrike" kern="1200" cap="none" spc="0" normalizeH="0" baseline="0" noProof="0" dirty="0">
              <a:ln>
                <a:noFill/>
              </a:ln>
              <a:solidFill>
                <a:prstClr val="white"/>
              </a:solidFill>
              <a:effectLst/>
              <a:uLnTx/>
              <a:uFillTx/>
              <a:latin typeface="Centaur" panose="02030504050205020304" pitchFamily="18" charset="0"/>
            </a:endParaRPr>
          </a:p>
        </p:txBody>
      </p:sp>
      <p:sp>
        <p:nvSpPr>
          <p:cNvPr id="44" name="TextBox 43">
            <a:extLst>
              <a:ext uri="{FF2B5EF4-FFF2-40B4-BE49-F238E27FC236}">
                <a16:creationId xmlns:a16="http://schemas.microsoft.com/office/drawing/2014/main" id="{433CE3D3-D6B2-A092-0D8F-AAF9ED1D1113}"/>
              </a:ext>
            </a:extLst>
          </p:cNvPr>
          <p:cNvSpPr txBox="1"/>
          <p:nvPr/>
        </p:nvSpPr>
        <p:spPr>
          <a:xfrm>
            <a:off x="362660" y="1504590"/>
            <a:ext cx="386941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2400" b="0" i="1" u="none" strike="noStrike" kern="1200" cap="none" spc="600" normalizeH="0" baseline="0" noProof="0" dirty="0">
                <a:ln>
                  <a:noFill/>
                </a:ln>
                <a:solidFill>
                  <a:prstClr val="white"/>
                </a:solidFill>
                <a:effectLst/>
                <a:uLnTx/>
                <a:uFillTx/>
                <a:latin typeface="Centaur" panose="02030504050205020304" pitchFamily="18" charset="0"/>
              </a:rPr>
              <a:t>SLASH FUNCTIONS</a:t>
            </a:r>
          </a:p>
        </p:txBody>
      </p:sp>
      <p:cxnSp>
        <p:nvCxnSpPr>
          <p:cNvPr id="46" name="Straight Connector 45">
            <a:extLst>
              <a:ext uri="{FF2B5EF4-FFF2-40B4-BE49-F238E27FC236}">
                <a16:creationId xmlns:a16="http://schemas.microsoft.com/office/drawing/2014/main" id="{DBA7711D-96E9-F39C-6BD3-7CB487A9826E}"/>
              </a:ext>
            </a:extLst>
          </p:cNvPr>
          <p:cNvCxnSpPr/>
          <p:nvPr/>
        </p:nvCxnSpPr>
        <p:spPr>
          <a:xfrm>
            <a:off x="353132" y="2335587"/>
            <a:ext cx="3507467" cy="0"/>
          </a:xfrm>
          <a:prstGeom prst="line">
            <a:avLst/>
          </a:prstGeom>
          <a:ln w="44450" cap="rnd">
            <a:gradFill>
              <a:gsLst>
                <a:gs pos="14000">
                  <a:srgbClr val="EA8F08"/>
                </a:gs>
                <a:gs pos="72000">
                  <a:schemeClr val="tx1">
                    <a:lumMod val="85000"/>
                    <a:lumOff val="1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AC93FF8-C2E4-4755-481A-C6955CC94C21}"/>
              </a:ext>
            </a:extLst>
          </p:cNvPr>
          <p:cNvSpPr txBox="1"/>
          <p:nvPr/>
        </p:nvSpPr>
        <p:spPr>
          <a:xfrm>
            <a:off x="353130" y="2593825"/>
            <a:ext cx="7757894"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solidFill>
                <a:effectLst/>
                <a:uLnTx/>
                <a:uFillTx/>
                <a:latin typeface="Centaur" panose="02030504050205020304" pitchFamily="18" charset="0"/>
              </a:rPr>
              <a:t>1) </a:t>
            </a:r>
            <a:r>
              <a:rPr kumimoji="0" lang="en-IN" sz="2000" b="0" i="1" u="none" strike="noStrike" kern="1200" cap="none" spc="0" normalizeH="0" baseline="0" noProof="0" dirty="0">
                <a:ln>
                  <a:noFill/>
                </a:ln>
                <a:solidFill>
                  <a:prstClr val="white"/>
                </a:solidFill>
                <a:effectLst/>
                <a:uLnTx/>
                <a:uFillTx/>
                <a:latin typeface="Centaur" panose="02030504050205020304" pitchFamily="18" charset="0"/>
              </a:rPr>
              <a:t>A command is a simple /keyword that tells the bot what to do.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1" u="none" strike="noStrike" kern="1200" cap="none" spc="0" normalizeH="0" baseline="0" noProof="0" dirty="0">
                <a:ln>
                  <a:noFill/>
                </a:ln>
                <a:solidFill>
                  <a:prstClr val="white"/>
                </a:solidFill>
                <a:effectLst/>
                <a:uLnTx/>
                <a:uFillTx/>
                <a:latin typeface="Centaur" panose="02030504050205020304" pitchFamily="18" charset="0"/>
              </a:rPr>
              <a:t>Highlight</a:t>
            </a:r>
            <a:r>
              <a:rPr kumimoji="0" lang="en-IN" sz="2000" b="0" i="1" u="none" strike="noStrike" kern="1200" cap="none" spc="0" normalizeH="0" baseline="0" noProof="0" dirty="0">
                <a:ln>
                  <a:noFill/>
                </a:ln>
                <a:solidFill>
                  <a:prstClr val="white"/>
                </a:solidFill>
                <a:effectLst/>
                <a:uLnTx/>
                <a:uFillTx/>
                <a:latin typeface="Centaur" panose="02030504050205020304" pitchFamily="18" charset="0"/>
              </a:rPr>
              <a:t> commands in messages. When the user taps a highlighted command, that command is immediately sent again.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D" sz="2000" b="0" i="1" u="none" strike="noStrike" kern="1200" cap="none" spc="0" normalizeH="0" baseline="0" noProof="0" dirty="0">
              <a:ln>
                <a:noFill/>
              </a:ln>
              <a:solidFill>
                <a:prstClr val="white"/>
              </a:solidFill>
              <a:effectLst/>
              <a:uLnTx/>
              <a:uFillTx/>
              <a:latin typeface="Centaur" panose="02030504050205020304" pitchFamily="18" charset="0"/>
            </a:endParaRPr>
          </a:p>
        </p:txBody>
      </p:sp>
      <p:pic>
        <p:nvPicPr>
          <p:cNvPr id="6" name="Picture Placeholder 2">
            <a:extLst>
              <a:ext uri="{FF2B5EF4-FFF2-40B4-BE49-F238E27FC236}">
                <a16:creationId xmlns:a16="http://schemas.microsoft.com/office/drawing/2014/main" id="{048219BE-E28C-AA01-BF0A-AE8BA3D747B0}"/>
              </a:ext>
            </a:extLst>
          </p:cNvPr>
          <p:cNvPicPr>
            <a:picLocks noChangeAspect="1"/>
          </p:cNvPicPr>
          <p:nvPr/>
        </p:nvPicPr>
        <p:blipFill>
          <a:blip r:embed="rId5">
            <a:extLst>
              <a:ext uri="{28A0092B-C50C-407E-A947-70E740481C1C}">
                <a14:useLocalDpi xmlns:a14="http://schemas.microsoft.com/office/drawing/2010/main" val="0"/>
              </a:ext>
            </a:extLst>
          </a:blip>
          <a:srcRect l="20827" r="20827"/>
          <a:stretch>
            <a:fillRect/>
          </a:stretch>
        </p:blipFill>
        <p:spPr>
          <a:xfrm>
            <a:off x="13137118" y="0"/>
            <a:ext cx="7112716" cy="6858000"/>
          </a:xfrm>
          <a:prstGeom prst="rect">
            <a:avLst/>
          </a:prstGeom>
        </p:spPr>
      </p:pic>
      <p:sp>
        <p:nvSpPr>
          <p:cNvPr id="7" name="TextBox 6">
            <a:extLst>
              <a:ext uri="{FF2B5EF4-FFF2-40B4-BE49-F238E27FC236}">
                <a16:creationId xmlns:a16="http://schemas.microsoft.com/office/drawing/2014/main" id="{22942FD0-8E48-C18E-C211-3E049D3C17D9}"/>
              </a:ext>
            </a:extLst>
          </p:cNvPr>
          <p:cNvSpPr txBox="1"/>
          <p:nvPr/>
        </p:nvSpPr>
        <p:spPr>
          <a:xfrm>
            <a:off x="-4042648" y="541488"/>
            <a:ext cx="3869417"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2000" b="0" i="0" u="none" strike="noStrike" kern="1200" cap="none" spc="600" normalizeH="0" baseline="0" noProof="0" dirty="0">
                <a:ln>
                  <a:noFill/>
                </a:ln>
                <a:solidFill>
                  <a:prstClr val="white"/>
                </a:solidFill>
                <a:effectLst/>
                <a:uLnTx/>
                <a:uFillTx/>
                <a:latin typeface="BigNoodleTitling" panose="02000708030402040100" pitchFamily="2" charset="0"/>
                <a:ea typeface="+mn-ea"/>
                <a:cs typeface="+mn-cs"/>
              </a:rPr>
              <a:t>API USAGE-OPEN AI</a:t>
            </a:r>
            <a:endParaRPr kumimoji="0" lang="en-ID" sz="1400" b="0" i="0" u="none" strike="noStrike" kern="1200" cap="none" spc="600" normalizeH="0" baseline="0" noProof="0" dirty="0">
              <a:ln>
                <a:noFill/>
              </a:ln>
              <a:solidFill>
                <a:prstClr val="white"/>
              </a:solidFill>
              <a:effectLst/>
              <a:uLnTx/>
              <a:uFillTx/>
              <a:latin typeface="BigNoodleTitling" panose="02000708030402040100" pitchFamily="2" charset="0"/>
              <a:ea typeface="+mn-ea"/>
              <a:cs typeface="+mn-cs"/>
            </a:endParaRPr>
          </a:p>
        </p:txBody>
      </p:sp>
      <p:cxnSp>
        <p:nvCxnSpPr>
          <p:cNvPr id="8" name="Straight Connector 7">
            <a:extLst>
              <a:ext uri="{FF2B5EF4-FFF2-40B4-BE49-F238E27FC236}">
                <a16:creationId xmlns:a16="http://schemas.microsoft.com/office/drawing/2014/main" id="{42573849-016C-4907-B69E-07F6C6DAEE02}"/>
              </a:ext>
            </a:extLst>
          </p:cNvPr>
          <p:cNvCxnSpPr/>
          <p:nvPr/>
        </p:nvCxnSpPr>
        <p:spPr>
          <a:xfrm>
            <a:off x="-4042648" y="1046376"/>
            <a:ext cx="3507467" cy="0"/>
          </a:xfrm>
          <a:prstGeom prst="line">
            <a:avLst/>
          </a:prstGeom>
          <a:ln w="44450" cap="rnd">
            <a:gradFill>
              <a:gsLst>
                <a:gs pos="14000">
                  <a:srgbClr val="EA8F08"/>
                </a:gs>
                <a:gs pos="72000">
                  <a:schemeClr val="tx1">
                    <a:lumMod val="85000"/>
                    <a:lumOff val="1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816AF91-8F8A-3408-F685-6130720B2175}"/>
              </a:ext>
            </a:extLst>
          </p:cNvPr>
          <p:cNvSpPr txBox="1"/>
          <p:nvPr/>
        </p:nvSpPr>
        <p:spPr>
          <a:xfrm>
            <a:off x="-5234568" y="5086130"/>
            <a:ext cx="3869418" cy="178510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rPr>
              <a:t>Bot commands: APIs allow bots to define custom commands and handle them appropriately. Developers can use APIs to set up commands such as /start, /help, or any other commands specific to their bot's functionality.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1400" b="0" i="0" u="none" strike="noStrike" kern="1200" cap="none" spc="0" normalizeH="0" baseline="0" noProof="0" dirty="0">
                <a:ln>
                  <a:noFill/>
                </a:ln>
                <a:solidFill>
                  <a:prstClr val="white"/>
                </a:solidFill>
                <a:effectLst/>
                <a:uLnTx/>
                <a:uFillTx/>
                <a:latin typeface="BigNoodleTitling" panose="02000708030402040100" pitchFamily="2" charset="0"/>
                <a:ea typeface="+mn-ea"/>
                <a:cs typeface="+mn-cs"/>
              </a:rPr>
              <a:t>.</a:t>
            </a:r>
          </a:p>
        </p:txBody>
      </p:sp>
      <p:sp>
        <p:nvSpPr>
          <p:cNvPr id="10" name="TextBox 9">
            <a:extLst>
              <a:ext uri="{FF2B5EF4-FFF2-40B4-BE49-F238E27FC236}">
                <a16:creationId xmlns:a16="http://schemas.microsoft.com/office/drawing/2014/main" id="{796416AB-45FC-159D-FD1B-80700E377AF1}"/>
              </a:ext>
            </a:extLst>
          </p:cNvPr>
          <p:cNvSpPr txBox="1"/>
          <p:nvPr/>
        </p:nvSpPr>
        <p:spPr>
          <a:xfrm>
            <a:off x="-4836864" y="3530449"/>
            <a:ext cx="3869418"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Calibri" panose="020F0502020204030204"/>
                <a:ea typeface="+mn-ea"/>
                <a:cs typeface="+mn-cs"/>
              </a:rPr>
              <a:t>Sending and receiving messages: The Telegram Bot API allows bots to send messages to users or chat groups and receive messages from them. Developers can use the API to send text messages, images, videos, documents, and other types of media</a:t>
            </a: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785F301B-1150-A041-64EE-C676546636A5}"/>
              </a:ext>
            </a:extLst>
          </p:cNvPr>
          <p:cNvSpPr txBox="1"/>
          <p:nvPr/>
        </p:nvSpPr>
        <p:spPr>
          <a:xfrm>
            <a:off x="-4431662" y="1973272"/>
            <a:ext cx="3869418"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rPr>
              <a:t>In Telegram bots, APIs (Application Programming Interfaces) are used to interact with the Telegram Bot API, which allows developers to create and manage bots on the Telegram platform</a:t>
            </a:r>
          </a:p>
        </p:txBody>
      </p:sp>
      <p:cxnSp>
        <p:nvCxnSpPr>
          <p:cNvPr id="12" name="Straight Connector 11">
            <a:extLst>
              <a:ext uri="{FF2B5EF4-FFF2-40B4-BE49-F238E27FC236}">
                <a16:creationId xmlns:a16="http://schemas.microsoft.com/office/drawing/2014/main" id="{6840E5D8-45D9-356C-2BAA-53668F7F5A81}"/>
              </a:ext>
            </a:extLst>
          </p:cNvPr>
          <p:cNvCxnSpPr/>
          <p:nvPr/>
        </p:nvCxnSpPr>
        <p:spPr>
          <a:xfrm>
            <a:off x="-3525700" y="3296711"/>
            <a:ext cx="3352469" cy="0"/>
          </a:xfrm>
          <a:prstGeom prst="line">
            <a:avLst/>
          </a:prstGeom>
          <a:ln w="28575" cap="rnd">
            <a:gradFill>
              <a:gsLst>
                <a:gs pos="100000">
                  <a:srgbClr val="EA8F08"/>
                </a:gs>
                <a:gs pos="27000">
                  <a:schemeClr val="tx1">
                    <a:lumMod val="85000"/>
                    <a:lumOff val="1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899ACFE-0014-B2BD-894D-3A5CAA75CFAA}"/>
              </a:ext>
            </a:extLst>
          </p:cNvPr>
          <p:cNvCxnSpPr>
            <a:cxnSpLocks/>
          </p:cNvCxnSpPr>
          <p:nvPr/>
        </p:nvCxnSpPr>
        <p:spPr>
          <a:xfrm>
            <a:off x="-3918816" y="4935244"/>
            <a:ext cx="3406903" cy="0"/>
          </a:xfrm>
          <a:prstGeom prst="line">
            <a:avLst/>
          </a:prstGeom>
          <a:ln w="28575" cap="rnd">
            <a:gradFill>
              <a:gsLst>
                <a:gs pos="100000">
                  <a:srgbClr val="EA8F08"/>
                </a:gs>
                <a:gs pos="27000">
                  <a:schemeClr val="tx1">
                    <a:lumMod val="85000"/>
                    <a:lumOff val="1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0" name="Flowchart: Connector 19">
            <a:extLst>
              <a:ext uri="{FF2B5EF4-FFF2-40B4-BE49-F238E27FC236}">
                <a16:creationId xmlns:a16="http://schemas.microsoft.com/office/drawing/2014/main" id="{F0CEC0A2-014F-2996-8370-274CE015B084}"/>
              </a:ext>
            </a:extLst>
          </p:cNvPr>
          <p:cNvSpPr/>
          <p:nvPr/>
        </p:nvSpPr>
        <p:spPr>
          <a:xfrm>
            <a:off x="-890324" y="2299712"/>
            <a:ext cx="670559" cy="670559"/>
          </a:xfrm>
          <a:prstGeom prst="flowChartConnector">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lowchart: Connector 20">
            <a:extLst>
              <a:ext uri="{FF2B5EF4-FFF2-40B4-BE49-F238E27FC236}">
                <a16:creationId xmlns:a16="http://schemas.microsoft.com/office/drawing/2014/main" id="{45556345-4F55-5487-492E-B69D68616B37}"/>
              </a:ext>
            </a:extLst>
          </p:cNvPr>
          <p:cNvSpPr/>
          <p:nvPr/>
        </p:nvSpPr>
        <p:spPr>
          <a:xfrm>
            <a:off x="-1196920" y="3864513"/>
            <a:ext cx="670559" cy="670559"/>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lowchart: Connector 21">
            <a:extLst>
              <a:ext uri="{FF2B5EF4-FFF2-40B4-BE49-F238E27FC236}">
                <a16:creationId xmlns:a16="http://schemas.microsoft.com/office/drawing/2014/main" id="{DA4BDB95-A62E-5272-41C1-FAA14355CB49}"/>
              </a:ext>
            </a:extLst>
          </p:cNvPr>
          <p:cNvSpPr/>
          <p:nvPr/>
        </p:nvSpPr>
        <p:spPr>
          <a:xfrm>
            <a:off x="-1678830" y="5531419"/>
            <a:ext cx="670559" cy="670559"/>
          </a:xfrm>
          <a:prstGeom prst="flowChartConnector">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hlinkClick r:id="rId6" action="ppaction://hlinksldjump"/>
            <a:extLst>
              <a:ext uri="{FF2B5EF4-FFF2-40B4-BE49-F238E27FC236}">
                <a16:creationId xmlns:a16="http://schemas.microsoft.com/office/drawing/2014/main" id="{AD9BC315-22C0-CC9B-A6C9-D39B97EFE28F}"/>
              </a:ext>
            </a:extLst>
          </p:cNvPr>
          <p:cNvSpPr/>
          <p:nvPr/>
        </p:nvSpPr>
        <p:spPr>
          <a:xfrm>
            <a:off x="10692938" y="5773783"/>
            <a:ext cx="1342308" cy="583141"/>
          </a:xfrm>
          <a:prstGeom prst="roundRect">
            <a:avLst>
              <a:gd name="adj" fmla="val 0"/>
            </a:avLst>
          </a:prstGeom>
          <a:no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300" normalizeH="0" baseline="0" noProof="0" dirty="0">
                <a:ln>
                  <a:noFill/>
                </a:ln>
                <a:solidFill>
                  <a:schemeClr val="bg1"/>
                </a:solidFill>
                <a:effectLst/>
                <a:uLnTx/>
                <a:uFillTx/>
                <a:latin typeface="BigNoodleTitling" panose="02000708030402040100" pitchFamily="2" charset="0"/>
                <a:ea typeface="+mn-ea"/>
                <a:cs typeface="+mn-cs"/>
              </a:rPr>
              <a:t>back</a:t>
            </a:r>
            <a:endParaRPr kumimoji="0" lang="en-ID" sz="1600" b="1" i="0" u="none" strike="noStrike" kern="1200" cap="none" spc="300" normalizeH="0" baseline="0" noProof="0" dirty="0">
              <a:ln>
                <a:noFill/>
              </a:ln>
              <a:solidFill>
                <a:schemeClr val="bg1"/>
              </a:solidFill>
              <a:effectLst/>
              <a:uLnTx/>
              <a:uFillTx/>
              <a:latin typeface="BigNoodleTitling" panose="02000708030402040100" pitchFamily="2" charset="0"/>
              <a:ea typeface="+mn-ea"/>
              <a:cs typeface="+mn-cs"/>
            </a:endParaRPr>
          </a:p>
        </p:txBody>
      </p:sp>
      <p:sp>
        <p:nvSpPr>
          <p:cNvPr id="4" name="TextBox 3">
            <a:extLst>
              <a:ext uri="{FF2B5EF4-FFF2-40B4-BE49-F238E27FC236}">
                <a16:creationId xmlns:a16="http://schemas.microsoft.com/office/drawing/2014/main" id="{022890E5-7B79-6B96-4747-9A81EF0446C2}"/>
              </a:ext>
            </a:extLst>
          </p:cNvPr>
          <p:cNvSpPr txBox="1"/>
          <p:nvPr/>
        </p:nvSpPr>
        <p:spPr>
          <a:xfrm>
            <a:off x="416645" y="5473006"/>
            <a:ext cx="985964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1" u="none" strike="noStrike" kern="1200" cap="none" spc="0" normalizeH="0" baseline="0" noProof="0" dirty="0">
                <a:ln>
                  <a:noFill/>
                </a:ln>
                <a:solidFill>
                  <a:prstClr val="white"/>
                </a:solidFill>
                <a:effectLst/>
                <a:uLnTx/>
                <a:uFillTx/>
                <a:latin typeface="Centaur" panose="02030504050205020304" pitchFamily="18" charset="0"/>
              </a:rPr>
              <a:t>Here are some more examples:-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IN" i="1" dirty="0">
                <a:solidFill>
                  <a:prstClr val="white"/>
                </a:solidFill>
                <a:latin typeface="Centaur" panose="02030504050205020304" pitchFamily="18" charset="0"/>
              </a:rPr>
              <a:t>Use /</a:t>
            </a:r>
            <a:r>
              <a:rPr lang="en-IN" i="1" dirty="0" err="1">
                <a:solidFill>
                  <a:prstClr val="white"/>
                </a:solidFill>
                <a:latin typeface="Centaur" panose="02030504050205020304" pitchFamily="18" charset="0"/>
              </a:rPr>
              <a:t>bmi</a:t>
            </a:r>
            <a:r>
              <a:rPr lang="en-IN" i="1" dirty="0">
                <a:solidFill>
                  <a:prstClr val="white"/>
                </a:solidFill>
                <a:latin typeface="Centaur" panose="02030504050205020304" pitchFamily="18" charset="0"/>
              </a:rPr>
              <a:t> – to find the body mass index</a:t>
            </a:r>
          </a:p>
          <a:p>
            <a:pPr marR="0" lvl="0" algn="l" defTabSz="914400" rtl="0" eaLnBrk="1" fontAlgn="auto" latinLnBrk="0" hangingPunct="1">
              <a:lnSpc>
                <a:spcPct val="100000"/>
              </a:lnSpc>
              <a:spcBef>
                <a:spcPts val="0"/>
              </a:spcBef>
              <a:spcAft>
                <a:spcPts val="0"/>
              </a:spcAft>
              <a:buClrTx/>
              <a:buSzTx/>
              <a:tabLst/>
              <a:defRPr/>
            </a:pPr>
            <a:r>
              <a:rPr kumimoji="0" lang="en-IN" b="0" i="1" u="none" strike="noStrike" kern="1200" cap="none" spc="0" normalizeH="0" baseline="0" noProof="0" dirty="0">
                <a:ln>
                  <a:noFill/>
                </a:ln>
                <a:solidFill>
                  <a:prstClr val="white"/>
                </a:solidFill>
                <a:effectLst/>
                <a:uLnTx/>
                <a:uFillTx/>
                <a:latin typeface="Centaur" panose="02030504050205020304" pitchFamily="18" charset="0"/>
              </a:rPr>
              <a:t>Command </a:t>
            </a:r>
            <a:r>
              <a:rPr lang="en-IN" i="1" dirty="0">
                <a:solidFill>
                  <a:prstClr val="white"/>
                </a:solidFill>
                <a:latin typeface="Centaur" panose="02030504050205020304" pitchFamily="18" charset="0"/>
              </a:rPr>
              <a:t>can be used as /</a:t>
            </a:r>
            <a:r>
              <a:rPr lang="en-IN" i="1" dirty="0" err="1">
                <a:solidFill>
                  <a:prstClr val="white"/>
                </a:solidFill>
                <a:latin typeface="Centaur" panose="02030504050205020304" pitchFamily="18" charset="0"/>
              </a:rPr>
              <a:t>bmii</a:t>
            </a:r>
            <a:r>
              <a:rPr lang="en-IN" i="1" dirty="0">
                <a:solidFill>
                  <a:prstClr val="white"/>
                </a:solidFill>
                <a:latin typeface="Centaur" panose="02030504050205020304" pitchFamily="18" charset="0"/>
              </a:rPr>
              <a:t> weight(kg) height(m)</a:t>
            </a:r>
            <a:endParaRPr kumimoji="0" lang="en-IN" b="0" i="1" u="none" strike="noStrike" kern="1200" cap="none" spc="0" normalizeH="0" baseline="0" noProof="0" dirty="0">
              <a:ln>
                <a:noFill/>
              </a:ln>
              <a:solidFill>
                <a:prstClr val="white"/>
              </a:solidFill>
              <a:effectLst/>
              <a:uLnTx/>
              <a:uFillTx/>
              <a:latin typeface="Centaur" panose="02030504050205020304" pitchFamily="18" charset="0"/>
            </a:endParaRPr>
          </a:p>
        </p:txBody>
      </p:sp>
      <p:cxnSp>
        <p:nvCxnSpPr>
          <p:cNvPr id="14" name="Straight Connector 13">
            <a:extLst>
              <a:ext uri="{FF2B5EF4-FFF2-40B4-BE49-F238E27FC236}">
                <a16:creationId xmlns:a16="http://schemas.microsoft.com/office/drawing/2014/main" id="{62F787C4-27E1-5B8D-0CBD-D764D853C02C}"/>
              </a:ext>
            </a:extLst>
          </p:cNvPr>
          <p:cNvCxnSpPr/>
          <p:nvPr/>
        </p:nvCxnSpPr>
        <p:spPr>
          <a:xfrm>
            <a:off x="416645" y="6543063"/>
            <a:ext cx="3507467" cy="0"/>
          </a:xfrm>
          <a:prstGeom prst="line">
            <a:avLst/>
          </a:prstGeom>
          <a:ln w="44450" cap="rnd">
            <a:gradFill>
              <a:gsLst>
                <a:gs pos="14000">
                  <a:srgbClr val="EA8F08"/>
                </a:gs>
                <a:gs pos="72000">
                  <a:schemeClr val="tx1">
                    <a:lumMod val="85000"/>
                    <a:lumOff val="1500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125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descr="Blue abstract showing data flow">
            <a:extLst>
              <a:ext uri="{FF2B5EF4-FFF2-40B4-BE49-F238E27FC236}">
                <a16:creationId xmlns:a16="http://schemas.microsoft.com/office/drawing/2014/main" id="{503D5B3C-2B1D-29B6-608D-5859DE6BAA28}"/>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49876" y="0"/>
            <a:ext cx="11290632" cy="6858000"/>
          </a:xfrm>
          <a:prstGeom prst="rect">
            <a:avLst/>
          </a:prstGeom>
        </p:spPr>
      </p:pic>
      <p:cxnSp>
        <p:nvCxnSpPr>
          <p:cNvPr id="33" name="Straight Connector 32">
            <a:extLst>
              <a:ext uri="{FF2B5EF4-FFF2-40B4-BE49-F238E27FC236}">
                <a16:creationId xmlns:a16="http://schemas.microsoft.com/office/drawing/2014/main" id="{E0572181-D92E-60CF-CD0F-83BF504B8988}"/>
              </a:ext>
            </a:extLst>
          </p:cNvPr>
          <p:cNvCxnSpPr>
            <a:cxnSpLocks/>
          </p:cNvCxnSpPr>
          <p:nvPr/>
        </p:nvCxnSpPr>
        <p:spPr>
          <a:xfrm flipH="1">
            <a:off x="5904600" y="476518"/>
            <a:ext cx="722623" cy="2784143"/>
          </a:xfrm>
          <a:prstGeom prst="line">
            <a:avLst/>
          </a:prstGeom>
          <a:ln w="28575" cap="rnd">
            <a:gradFill>
              <a:gsLst>
                <a:gs pos="0">
                  <a:srgbClr val="EA8F08"/>
                </a:gs>
                <a:gs pos="80000">
                  <a:schemeClr val="tx1">
                    <a:lumMod val="85000"/>
                    <a:lumOff val="1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58CBE1F-E35A-57C2-85FE-D1E0F0515842}"/>
              </a:ext>
            </a:extLst>
          </p:cNvPr>
          <p:cNvCxnSpPr>
            <a:cxnSpLocks/>
          </p:cNvCxnSpPr>
          <p:nvPr/>
        </p:nvCxnSpPr>
        <p:spPr>
          <a:xfrm flipH="1">
            <a:off x="4912240" y="4946097"/>
            <a:ext cx="492051" cy="1911903"/>
          </a:xfrm>
          <a:prstGeom prst="line">
            <a:avLst/>
          </a:prstGeom>
          <a:ln w="28575" cap="rnd">
            <a:gradFill>
              <a:gsLst>
                <a:gs pos="0">
                  <a:srgbClr val="EA8F08"/>
                </a:gs>
                <a:gs pos="80000">
                  <a:schemeClr val="tx1">
                    <a:lumMod val="85000"/>
                    <a:lumOff val="1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540B564-FF28-C883-82AF-5516FCC080D6}"/>
              </a:ext>
            </a:extLst>
          </p:cNvPr>
          <p:cNvSpPr txBox="1"/>
          <p:nvPr/>
        </p:nvSpPr>
        <p:spPr>
          <a:xfrm>
            <a:off x="681636" y="5096983"/>
            <a:ext cx="3869418" cy="153888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1" u="none" strike="noStrike" kern="1200" cap="none" spc="0" normalizeH="0" baseline="0" noProof="0" dirty="0">
                <a:ln>
                  <a:noFill/>
                </a:ln>
                <a:solidFill>
                  <a:prstClr val="white"/>
                </a:solidFill>
                <a:effectLst/>
                <a:uLnTx/>
                <a:uFillTx/>
                <a:latin typeface="Centaur" panose="02030504050205020304" pitchFamily="18" charset="0"/>
              </a:rPr>
              <a:t>Bot commands: APIs allow bots to define custom commands and handle them appropriately. Developers can use APIs to set up commands such as /start,, or any other commands specific to their bot's functionality.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1400" b="0" i="1" u="none" strike="noStrike" kern="1200" cap="none" spc="0" normalizeH="0" baseline="0" noProof="0" dirty="0">
                <a:ln>
                  <a:noFill/>
                </a:ln>
                <a:solidFill>
                  <a:prstClr val="white"/>
                </a:solidFill>
                <a:effectLst/>
                <a:uLnTx/>
                <a:uFillTx/>
                <a:latin typeface="Centaur" panose="02030504050205020304" pitchFamily="18" charset="0"/>
              </a:rPr>
              <a:t>.</a:t>
            </a:r>
          </a:p>
        </p:txBody>
      </p:sp>
      <p:sp>
        <p:nvSpPr>
          <p:cNvPr id="48" name="TextBox 47">
            <a:extLst>
              <a:ext uri="{FF2B5EF4-FFF2-40B4-BE49-F238E27FC236}">
                <a16:creationId xmlns:a16="http://schemas.microsoft.com/office/drawing/2014/main" id="{9CF71C68-2E31-D9DD-042E-B27222716675}"/>
              </a:ext>
            </a:extLst>
          </p:cNvPr>
          <p:cNvSpPr txBox="1"/>
          <p:nvPr/>
        </p:nvSpPr>
        <p:spPr>
          <a:xfrm>
            <a:off x="1083936" y="3541302"/>
            <a:ext cx="3869418"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1" u="none" strike="noStrike" kern="1200" cap="none" spc="0" normalizeH="0" baseline="0" noProof="0" dirty="0">
                <a:ln>
                  <a:noFill/>
                </a:ln>
                <a:solidFill>
                  <a:prstClr val="white"/>
                </a:solidFill>
                <a:effectLst/>
                <a:uLnTx/>
                <a:uFillTx/>
                <a:latin typeface="Centaur" panose="02030504050205020304" pitchFamily="18" charset="0"/>
              </a:rPr>
              <a:t>Sending and receiving messages: The Telegram Bot API allows bots to send messages to users or chat groups and receive messages from them. Developers can use the API to send text messages, images, videos, documents, and other types of media</a:t>
            </a:r>
            <a:r>
              <a:rPr kumimoji="0" lang="en-IN" sz="1400" b="0" i="1" u="none" strike="noStrike" kern="1200" cap="none" spc="0" normalizeH="0" baseline="0" noProof="0" dirty="0">
                <a:ln>
                  <a:noFill/>
                </a:ln>
                <a:solidFill>
                  <a:prstClr val="black"/>
                </a:solidFill>
                <a:effectLst/>
                <a:uLnTx/>
                <a:uFillTx/>
                <a:latin typeface="Centaur" panose="02030504050205020304" pitchFamily="18" charset="0"/>
              </a:rPr>
              <a:t>.</a:t>
            </a:r>
          </a:p>
        </p:txBody>
      </p:sp>
      <p:sp>
        <p:nvSpPr>
          <p:cNvPr id="49" name="TextBox 48">
            <a:extLst>
              <a:ext uri="{FF2B5EF4-FFF2-40B4-BE49-F238E27FC236}">
                <a16:creationId xmlns:a16="http://schemas.microsoft.com/office/drawing/2014/main" id="{DBBBCD2F-1F5B-9351-611C-1E4D7BA788C0}"/>
              </a:ext>
            </a:extLst>
          </p:cNvPr>
          <p:cNvSpPr txBox="1"/>
          <p:nvPr/>
        </p:nvSpPr>
        <p:spPr>
          <a:xfrm>
            <a:off x="1489138" y="1984125"/>
            <a:ext cx="3869418"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1" u="none" strike="noStrike" kern="1200" cap="none" spc="0" normalizeH="0" baseline="0" noProof="0" dirty="0">
                <a:ln>
                  <a:noFill/>
                </a:ln>
                <a:solidFill>
                  <a:prstClr val="white"/>
                </a:solidFill>
                <a:effectLst/>
                <a:uLnTx/>
                <a:uFillTx/>
                <a:latin typeface="Centaur" panose="02030504050205020304" pitchFamily="18" charset="0"/>
              </a:rPr>
              <a:t>In Telegram bots, APIs (Application Programming Interfaces) are used to interact with the Telegram Bot API, which allows developers to create and manage bots on the Telegram platform</a:t>
            </a:r>
          </a:p>
        </p:txBody>
      </p:sp>
      <p:sp>
        <p:nvSpPr>
          <p:cNvPr id="50" name="Rectangle: Rounded Corners 49">
            <a:hlinkClick r:id="rId3" action="ppaction://hlinksldjump"/>
            <a:extLst>
              <a:ext uri="{FF2B5EF4-FFF2-40B4-BE49-F238E27FC236}">
                <a16:creationId xmlns:a16="http://schemas.microsoft.com/office/drawing/2014/main" id="{784805B1-5A2C-043C-5C25-442B9D32C90C}"/>
              </a:ext>
            </a:extLst>
          </p:cNvPr>
          <p:cNvSpPr/>
          <p:nvPr/>
        </p:nvSpPr>
        <p:spPr>
          <a:xfrm>
            <a:off x="5558879" y="140866"/>
            <a:ext cx="963842" cy="407774"/>
          </a:xfrm>
          <a:prstGeom prst="roundRect">
            <a:avLst>
              <a:gd name="adj" fmla="val 0"/>
            </a:avLst>
          </a:prstGeom>
          <a:no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solidFill>
                  <a:prstClr val="white"/>
                </a:solidFill>
                <a:effectLst/>
                <a:uLnTx/>
                <a:uFillTx/>
                <a:latin typeface="BigNoodleTitling" panose="02000708030402040100" pitchFamily="2" charset="0"/>
                <a:ea typeface="+mn-ea"/>
                <a:cs typeface="+mn-cs"/>
              </a:rPr>
              <a:t>back</a:t>
            </a:r>
            <a:endParaRPr kumimoji="0" lang="en-ID" sz="1600" b="0" i="0" u="none" strike="noStrike" kern="1200" cap="none" spc="300" normalizeH="0" baseline="0" noProof="0" dirty="0">
              <a:ln>
                <a:noFill/>
              </a:ln>
              <a:solidFill>
                <a:prstClr val="white"/>
              </a:solidFill>
              <a:effectLst/>
              <a:uLnTx/>
              <a:uFillTx/>
              <a:latin typeface="BigNoodleTitling" panose="02000708030402040100" pitchFamily="2" charset="0"/>
              <a:ea typeface="+mn-ea"/>
              <a:cs typeface="+mn-cs"/>
            </a:endParaRPr>
          </a:p>
        </p:txBody>
      </p:sp>
      <p:sp>
        <p:nvSpPr>
          <p:cNvPr id="52" name="TextBox 51">
            <a:extLst>
              <a:ext uri="{FF2B5EF4-FFF2-40B4-BE49-F238E27FC236}">
                <a16:creationId xmlns:a16="http://schemas.microsoft.com/office/drawing/2014/main" id="{60F7135E-47F2-BE74-4006-871CD901B1ED}"/>
              </a:ext>
            </a:extLst>
          </p:cNvPr>
          <p:cNvSpPr txBox="1"/>
          <p:nvPr/>
        </p:nvSpPr>
        <p:spPr>
          <a:xfrm>
            <a:off x="348879" y="842277"/>
            <a:ext cx="3869417"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2000" b="0" i="1" u="none" strike="noStrike" kern="1200" cap="none" spc="600" normalizeH="0" baseline="0" noProof="0" dirty="0">
                <a:ln>
                  <a:noFill/>
                </a:ln>
                <a:solidFill>
                  <a:prstClr val="white"/>
                </a:solidFill>
                <a:effectLst/>
                <a:uLnTx/>
                <a:uFillTx/>
                <a:latin typeface="Centaur" panose="02030504050205020304" pitchFamily="18" charset="0"/>
              </a:rPr>
              <a:t>API USAGE-OPEN AI</a:t>
            </a:r>
            <a:endParaRPr kumimoji="0" lang="en-ID" sz="1400" b="0" i="1" u="none" strike="noStrike" kern="1200" cap="none" spc="600" normalizeH="0" baseline="0" noProof="0" dirty="0">
              <a:ln>
                <a:noFill/>
              </a:ln>
              <a:solidFill>
                <a:prstClr val="white"/>
              </a:solidFill>
              <a:effectLst/>
              <a:uLnTx/>
              <a:uFillTx/>
              <a:latin typeface="Centaur" panose="02030504050205020304" pitchFamily="18" charset="0"/>
            </a:endParaRPr>
          </a:p>
        </p:txBody>
      </p:sp>
      <p:cxnSp>
        <p:nvCxnSpPr>
          <p:cNvPr id="53" name="Straight Connector 52">
            <a:extLst>
              <a:ext uri="{FF2B5EF4-FFF2-40B4-BE49-F238E27FC236}">
                <a16:creationId xmlns:a16="http://schemas.microsoft.com/office/drawing/2014/main" id="{5BA8A936-B9E5-DAD8-458A-320A0E5C7AE3}"/>
              </a:ext>
            </a:extLst>
          </p:cNvPr>
          <p:cNvCxnSpPr/>
          <p:nvPr/>
        </p:nvCxnSpPr>
        <p:spPr>
          <a:xfrm>
            <a:off x="348879" y="1347165"/>
            <a:ext cx="3507467" cy="0"/>
          </a:xfrm>
          <a:prstGeom prst="line">
            <a:avLst/>
          </a:prstGeom>
          <a:ln w="44450" cap="rnd">
            <a:gradFill>
              <a:gsLst>
                <a:gs pos="14000">
                  <a:srgbClr val="EA8F08"/>
                </a:gs>
                <a:gs pos="72000">
                  <a:schemeClr val="tx1">
                    <a:lumMod val="85000"/>
                    <a:lumOff val="1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E3F2051-88BF-2E5A-69AE-FD30E5360CFA}"/>
              </a:ext>
            </a:extLst>
          </p:cNvPr>
          <p:cNvCxnSpPr/>
          <p:nvPr/>
        </p:nvCxnSpPr>
        <p:spPr>
          <a:xfrm>
            <a:off x="2552131" y="3312182"/>
            <a:ext cx="3352469" cy="0"/>
          </a:xfrm>
          <a:prstGeom prst="line">
            <a:avLst/>
          </a:prstGeom>
          <a:ln w="28575" cap="rnd">
            <a:gradFill>
              <a:gsLst>
                <a:gs pos="100000">
                  <a:srgbClr val="EA8F08"/>
                </a:gs>
                <a:gs pos="27000">
                  <a:schemeClr val="tx1">
                    <a:lumMod val="85000"/>
                    <a:lumOff val="1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AC55A8E-5D6D-D0B6-C90E-26E3D72377DC}"/>
              </a:ext>
            </a:extLst>
          </p:cNvPr>
          <p:cNvCxnSpPr>
            <a:cxnSpLocks/>
          </p:cNvCxnSpPr>
          <p:nvPr/>
        </p:nvCxnSpPr>
        <p:spPr>
          <a:xfrm>
            <a:off x="1997388" y="4946097"/>
            <a:ext cx="3406903" cy="0"/>
          </a:xfrm>
          <a:prstGeom prst="line">
            <a:avLst/>
          </a:prstGeom>
          <a:ln w="28575" cap="rnd">
            <a:gradFill>
              <a:gsLst>
                <a:gs pos="100000">
                  <a:srgbClr val="EA8F08"/>
                </a:gs>
                <a:gs pos="27000">
                  <a:schemeClr val="tx1">
                    <a:lumMod val="85000"/>
                    <a:lumOff val="15000"/>
                  </a:schemeClr>
                </a:gs>
              </a:gsLst>
              <a:lin ang="0" scaled="0"/>
            </a:gradFill>
          </a:ln>
        </p:spPr>
        <p:style>
          <a:lnRef idx="1">
            <a:schemeClr val="accent1"/>
          </a:lnRef>
          <a:fillRef idx="0">
            <a:schemeClr val="accent1"/>
          </a:fillRef>
          <a:effectRef idx="0">
            <a:schemeClr val="accent1"/>
          </a:effectRef>
          <a:fontRef idx="minor">
            <a:schemeClr val="tx1"/>
          </a:fontRef>
        </p:style>
      </p:cxnSp>
      <p:pic>
        <p:nvPicPr>
          <p:cNvPr id="3" name="Picture Placeholder 2"/>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0827" r="20827"/>
          <a:stretch>
            <a:fillRect/>
          </a:stretch>
        </p:blipFill>
        <p:spPr/>
      </p:pic>
      <p:sp>
        <p:nvSpPr>
          <p:cNvPr id="5" name="Flowchart: Connector 4">
            <a:extLst>
              <a:ext uri="{FF2B5EF4-FFF2-40B4-BE49-F238E27FC236}">
                <a16:creationId xmlns:a16="http://schemas.microsoft.com/office/drawing/2014/main" id="{3335F87E-FFF8-1EBF-1EEE-EB1AF24811D1}"/>
              </a:ext>
            </a:extLst>
          </p:cNvPr>
          <p:cNvSpPr/>
          <p:nvPr/>
        </p:nvSpPr>
        <p:spPr>
          <a:xfrm>
            <a:off x="5194916" y="2211185"/>
            <a:ext cx="670559" cy="670559"/>
          </a:xfrm>
          <a:prstGeom prst="flowChartConnector">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Connector 5">
            <a:extLst>
              <a:ext uri="{FF2B5EF4-FFF2-40B4-BE49-F238E27FC236}">
                <a16:creationId xmlns:a16="http://schemas.microsoft.com/office/drawing/2014/main" id="{67861A02-D9CF-895E-BA9E-A74EEE988C86}"/>
              </a:ext>
            </a:extLst>
          </p:cNvPr>
          <p:cNvSpPr/>
          <p:nvPr/>
        </p:nvSpPr>
        <p:spPr>
          <a:xfrm>
            <a:off x="4888320" y="3775986"/>
            <a:ext cx="670559" cy="670559"/>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Connector 6">
            <a:extLst>
              <a:ext uri="{FF2B5EF4-FFF2-40B4-BE49-F238E27FC236}">
                <a16:creationId xmlns:a16="http://schemas.microsoft.com/office/drawing/2014/main" id="{EF648BE9-2795-1281-2E64-AA9D02A1C701}"/>
              </a:ext>
            </a:extLst>
          </p:cNvPr>
          <p:cNvSpPr/>
          <p:nvPr/>
        </p:nvSpPr>
        <p:spPr>
          <a:xfrm>
            <a:off x="4406410" y="5442892"/>
            <a:ext cx="670559" cy="670559"/>
          </a:xfrm>
          <a:prstGeom prst="flowChartConnector">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6836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1026" name="Picture 2" descr="Code Stock Photos, Images and Backgrounds for Free Download">
            <a:extLst>
              <a:ext uri="{FF2B5EF4-FFF2-40B4-BE49-F238E27FC236}">
                <a16:creationId xmlns:a16="http://schemas.microsoft.com/office/drawing/2014/main" id="{2056063D-1658-AA46-D4F6-1F02BA5E420A}"/>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64604" y="-35950"/>
            <a:ext cx="12298726" cy="68939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1241" y="0"/>
            <a:ext cx="12192000" cy="6900097"/>
          </a:xfrm>
          <a:prstGeom prst="rect">
            <a:avLst/>
          </a:prstGeom>
        </p:spPr>
      </p:pic>
      <p:sp>
        <p:nvSpPr>
          <p:cNvPr id="4" name="TextBox 3">
            <a:extLst>
              <a:ext uri="{FF2B5EF4-FFF2-40B4-BE49-F238E27FC236}">
                <a16:creationId xmlns:a16="http://schemas.microsoft.com/office/drawing/2014/main" id="{A9CF8556-C8AC-15C7-B180-E3FF696F9B11}"/>
              </a:ext>
            </a:extLst>
          </p:cNvPr>
          <p:cNvSpPr txBox="1"/>
          <p:nvPr/>
        </p:nvSpPr>
        <p:spPr>
          <a:xfrm>
            <a:off x="321583" y="1581759"/>
            <a:ext cx="386941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2800" b="0" i="1" u="none" strike="noStrike" kern="1200" cap="none" spc="600" normalizeH="0" baseline="0" noProof="0" dirty="0">
                <a:ln>
                  <a:noFill/>
                </a:ln>
                <a:solidFill>
                  <a:prstClr val="white"/>
                </a:solidFill>
                <a:effectLst/>
                <a:uLnTx/>
                <a:uFillTx/>
                <a:latin typeface="Centaur" panose="02030504050205020304" pitchFamily="18" charset="0"/>
              </a:rPr>
              <a:t>TO DO LIST</a:t>
            </a:r>
          </a:p>
        </p:txBody>
      </p:sp>
      <p:cxnSp>
        <p:nvCxnSpPr>
          <p:cNvPr id="5" name="Straight Connector 4">
            <a:extLst>
              <a:ext uri="{FF2B5EF4-FFF2-40B4-BE49-F238E27FC236}">
                <a16:creationId xmlns:a16="http://schemas.microsoft.com/office/drawing/2014/main" id="{5285E8EC-9F19-D3CA-7426-4A92BC6BF0D9}"/>
              </a:ext>
            </a:extLst>
          </p:cNvPr>
          <p:cNvCxnSpPr/>
          <p:nvPr/>
        </p:nvCxnSpPr>
        <p:spPr>
          <a:xfrm>
            <a:off x="166838" y="2104979"/>
            <a:ext cx="3507467" cy="0"/>
          </a:xfrm>
          <a:prstGeom prst="line">
            <a:avLst/>
          </a:prstGeom>
          <a:ln w="44450" cap="rnd">
            <a:gradFill>
              <a:gsLst>
                <a:gs pos="14000">
                  <a:srgbClr val="EA8F08"/>
                </a:gs>
                <a:gs pos="72000">
                  <a:schemeClr val="tx1">
                    <a:lumMod val="85000"/>
                    <a:lumOff val="1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1">
            <a:extLst>
              <a:ext uri="{FF2B5EF4-FFF2-40B4-BE49-F238E27FC236}">
                <a16:creationId xmlns:a16="http://schemas.microsoft.com/office/drawing/2014/main" id="{711C8491-089D-018B-5C52-5B9875199266}"/>
              </a:ext>
            </a:extLst>
          </p:cNvPr>
          <p:cNvSpPr/>
          <p:nvPr/>
        </p:nvSpPr>
        <p:spPr>
          <a:xfrm>
            <a:off x="342501" y="2613711"/>
            <a:ext cx="546171" cy="546171"/>
          </a:xfrm>
          <a:prstGeom prst="ellipse">
            <a:avLst/>
          </a:prstGeom>
          <a:solidFill>
            <a:srgbClr val="EA8F08"/>
          </a:solidFill>
          <a:ln>
            <a:noFill/>
          </a:ln>
          <a:effectLst>
            <a:outerShdw blurRad="63500" sx="120000" sy="12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entaur" panose="02030504050205020304" pitchFamily="18" charset="0"/>
              </a:rPr>
              <a:t>1</a:t>
            </a:r>
            <a:endParaRPr kumimoji="0" lang="en-ID" sz="1800" b="0" i="1" u="none" strike="noStrike" kern="1200" cap="none" spc="0" normalizeH="0" baseline="0" noProof="0" dirty="0">
              <a:ln>
                <a:noFill/>
              </a:ln>
              <a:solidFill>
                <a:prstClr val="white"/>
              </a:solidFill>
              <a:effectLst/>
              <a:uLnTx/>
              <a:uFillTx/>
              <a:latin typeface="Centaur" panose="02030504050205020304" pitchFamily="18" charset="0"/>
            </a:endParaRPr>
          </a:p>
        </p:txBody>
      </p:sp>
      <p:grpSp>
        <p:nvGrpSpPr>
          <p:cNvPr id="34" name="Group 33">
            <a:extLst>
              <a:ext uri="{FF2B5EF4-FFF2-40B4-BE49-F238E27FC236}">
                <a16:creationId xmlns:a16="http://schemas.microsoft.com/office/drawing/2014/main" id="{48C54E8F-67CD-D672-2115-2D925B592DC4}"/>
              </a:ext>
            </a:extLst>
          </p:cNvPr>
          <p:cNvGrpSpPr/>
          <p:nvPr/>
        </p:nvGrpSpPr>
        <p:grpSpPr>
          <a:xfrm>
            <a:off x="348879" y="3363506"/>
            <a:ext cx="4415589" cy="934805"/>
            <a:chOff x="348879" y="3363506"/>
            <a:chExt cx="4415589" cy="934805"/>
          </a:xfrm>
        </p:grpSpPr>
        <p:sp>
          <p:nvSpPr>
            <p:cNvPr id="28" name="TextBox 27">
              <a:extLst>
                <a:ext uri="{FF2B5EF4-FFF2-40B4-BE49-F238E27FC236}">
                  <a16:creationId xmlns:a16="http://schemas.microsoft.com/office/drawing/2014/main" id="{0DB7A7A0-9BA7-8B0C-E1EB-2AFA55A719E7}"/>
                </a:ext>
              </a:extLst>
            </p:cNvPr>
            <p:cNvSpPr txBox="1"/>
            <p:nvPr/>
          </p:nvSpPr>
          <p:spPr>
            <a:xfrm>
              <a:off x="895050" y="3374981"/>
              <a:ext cx="3869418"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solidFill>
                  <a:effectLst/>
                  <a:uLnTx/>
                  <a:uFillTx/>
                  <a:latin typeface="Centaur" panose="02030504050205020304" pitchFamily="18" charset="0"/>
                </a:rPr>
                <a:t>/create-to create a </a:t>
              </a:r>
              <a:r>
                <a:rPr kumimoji="0" lang="en-US" sz="2000" b="0" i="1" u="none" strike="noStrike" kern="1200" cap="none" spc="0" normalizeH="0" baseline="0" noProof="0" dirty="0" err="1">
                  <a:ln>
                    <a:noFill/>
                  </a:ln>
                  <a:solidFill>
                    <a:prstClr val="white"/>
                  </a:solidFill>
                  <a:effectLst/>
                  <a:uLnTx/>
                  <a:uFillTx/>
                  <a:latin typeface="Centaur" panose="02030504050205020304" pitchFamily="18" charset="0"/>
                </a:rPr>
                <a:t>todo</a:t>
              </a:r>
              <a:r>
                <a:rPr kumimoji="0" lang="en-US" sz="2000" b="0" i="1" u="none" strike="noStrike" kern="1200" cap="none" spc="0" normalizeH="0" baseline="0" noProof="0" dirty="0">
                  <a:ln>
                    <a:noFill/>
                  </a:ln>
                  <a:solidFill>
                    <a:prstClr val="white"/>
                  </a:solidFill>
                  <a:effectLst/>
                  <a:uLnTx/>
                  <a:uFillTx/>
                  <a:latin typeface="Centaur" panose="02030504050205020304" pitchFamily="18" charset="0"/>
                </a:rPr>
                <a:t> list. And then add your work in the list.</a:t>
              </a:r>
              <a:endParaRPr kumimoji="0" lang="en-IN" sz="2000" b="0" i="1" u="none" strike="noStrike" kern="1200" cap="none" spc="0" normalizeH="0" baseline="0" noProof="0" dirty="0">
                <a:ln>
                  <a:noFill/>
                </a:ln>
                <a:solidFill>
                  <a:prstClr val="white"/>
                </a:solidFill>
                <a:effectLst/>
                <a:uLnTx/>
                <a:uFillTx/>
                <a:latin typeface="Centaur" panose="020305040502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400" b="0" i="1" u="none" strike="noStrike" kern="1200" cap="none" spc="0" normalizeH="0" baseline="0" noProof="0" dirty="0">
                <a:ln>
                  <a:noFill/>
                </a:ln>
                <a:solidFill>
                  <a:prstClr val="white"/>
                </a:solidFill>
                <a:effectLst/>
                <a:uLnTx/>
                <a:uFillTx/>
                <a:latin typeface="Centaur" panose="02030504050205020304" pitchFamily="18" charset="0"/>
              </a:endParaRPr>
            </a:p>
          </p:txBody>
        </p:sp>
        <p:sp>
          <p:nvSpPr>
            <p:cNvPr id="27" name="2">
              <a:extLst>
                <a:ext uri="{FF2B5EF4-FFF2-40B4-BE49-F238E27FC236}">
                  <a16:creationId xmlns:a16="http://schemas.microsoft.com/office/drawing/2014/main" id="{6C54D653-6723-577E-37EF-077730A12DB6}"/>
                </a:ext>
              </a:extLst>
            </p:cNvPr>
            <p:cNvSpPr/>
            <p:nvPr/>
          </p:nvSpPr>
          <p:spPr>
            <a:xfrm>
              <a:off x="348879" y="3363506"/>
              <a:ext cx="546171" cy="546171"/>
            </a:xfrm>
            <a:prstGeom prst="ellipse">
              <a:avLst/>
            </a:prstGeom>
            <a:solidFill>
              <a:srgbClr val="EA8F08"/>
            </a:solidFill>
            <a:ln>
              <a:noFill/>
            </a:ln>
            <a:effectLst>
              <a:outerShdw blurRad="63500" sx="120000" sy="12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entaur" panose="02030504050205020304" pitchFamily="18" charset="0"/>
                </a:rPr>
                <a:t>2</a:t>
              </a:r>
              <a:endParaRPr kumimoji="0" lang="en-ID" sz="1800" b="0" i="1" u="none" strike="noStrike" kern="1200" cap="none" spc="0" normalizeH="0" baseline="0" noProof="0" dirty="0">
                <a:ln>
                  <a:noFill/>
                </a:ln>
                <a:solidFill>
                  <a:prstClr val="white"/>
                </a:solidFill>
                <a:effectLst/>
                <a:uLnTx/>
                <a:uFillTx/>
                <a:latin typeface="Centaur" panose="02030504050205020304" pitchFamily="18" charset="0"/>
              </a:endParaRPr>
            </a:p>
          </p:txBody>
        </p:sp>
      </p:grpSp>
      <p:grpSp>
        <p:nvGrpSpPr>
          <p:cNvPr id="35" name="Group 34">
            <a:extLst>
              <a:ext uri="{FF2B5EF4-FFF2-40B4-BE49-F238E27FC236}">
                <a16:creationId xmlns:a16="http://schemas.microsoft.com/office/drawing/2014/main" id="{50AE2725-DAC3-CFE2-AFCE-7670F66EC3C1}"/>
              </a:ext>
            </a:extLst>
          </p:cNvPr>
          <p:cNvGrpSpPr/>
          <p:nvPr/>
        </p:nvGrpSpPr>
        <p:grpSpPr>
          <a:xfrm>
            <a:off x="369940" y="4077599"/>
            <a:ext cx="4468952" cy="546171"/>
            <a:chOff x="369940" y="4077599"/>
            <a:chExt cx="4468952" cy="546171"/>
          </a:xfrm>
        </p:grpSpPr>
        <p:sp>
          <p:nvSpPr>
            <p:cNvPr id="30" name="TextBox 29">
              <a:extLst>
                <a:ext uri="{FF2B5EF4-FFF2-40B4-BE49-F238E27FC236}">
                  <a16:creationId xmlns:a16="http://schemas.microsoft.com/office/drawing/2014/main" id="{E009A530-8C77-5B25-3884-D7B885C05B5F}"/>
                </a:ext>
              </a:extLst>
            </p:cNvPr>
            <p:cNvSpPr txBox="1"/>
            <p:nvPr/>
          </p:nvSpPr>
          <p:spPr>
            <a:xfrm>
              <a:off x="969474" y="4162413"/>
              <a:ext cx="386941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solidFill>
                  <a:effectLst/>
                  <a:uLnTx/>
                  <a:uFillTx/>
                  <a:latin typeface="Centaur" panose="02030504050205020304" pitchFamily="18" charset="0"/>
                </a:rPr>
                <a:t>/view-to view the </a:t>
              </a:r>
              <a:r>
                <a:rPr kumimoji="0" lang="en-US" sz="2000" b="0" i="1" u="none" strike="noStrike" kern="1200" cap="none" spc="0" normalizeH="0" baseline="0" noProof="0" dirty="0" err="1">
                  <a:ln>
                    <a:noFill/>
                  </a:ln>
                  <a:solidFill>
                    <a:prstClr val="white"/>
                  </a:solidFill>
                  <a:effectLst/>
                  <a:uLnTx/>
                  <a:uFillTx/>
                  <a:latin typeface="Centaur" panose="02030504050205020304" pitchFamily="18" charset="0"/>
                </a:rPr>
                <a:t>todo</a:t>
              </a:r>
              <a:r>
                <a:rPr kumimoji="0" lang="en-US" sz="1400" b="0" i="1" u="none" strike="noStrike" kern="1200" cap="none" spc="0" normalizeH="0" baseline="0" noProof="0" dirty="0">
                  <a:ln>
                    <a:noFill/>
                  </a:ln>
                  <a:solidFill>
                    <a:prstClr val="black"/>
                  </a:solidFill>
                  <a:effectLst/>
                  <a:uLnTx/>
                  <a:uFillTx/>
                  <a:latin typeface="Centaur" panose="02030504050205020304" pitchFamily="18" charset="0"/>
                </a:rPr>
                <a:t>.</a:t>
              </a:r>
              <a:endParaRPr kumimoji="0" lang="en-IN" sz="1400" b="0" i="1" u="none" strike="noStrike" kern="1200" cap="none" spc="0" normalizeH="0" baseline="0" noProof="0" dirty="0">
                <a:ln>
                  <a:noFill/>
                </a:ln>
                <a:solidFill>
                  <a:prstClr val="black"/>
                </a:solidFill>
                <a:effectLst/>
                <a:uLnTx/>
                <a:uFillTx/>
                <a:latin typeface="Centaur" panose="02030504050205020304" pitchFamily="18" charset="0"/>
              </a:endParaRPr>
            </a:p>
          </p:txBody>
        </p:sp>
        <p:sp>
          <p:nvSpPr>
            <p:cNvPr id="29" name="3">
              <a:extLst>
                <a:ext uri="{FF2B5EF4-FFF2-40B4-BE49-F238E27FC236}">
                  <a16:creationId xmlns:a16="http://schemas.microsoft.com/office/drawing/2014/main" id="{D2D49F34-E1EC-F386-0299-30C86DA4EC35}"/>
                </a:ext>
              </a:extLst>
            </p:cNvPr>
            <p:cNvSpPr/>
            <p:nvPr/>
          </p:nvSpPr>
          <p:spPr>
            <a:xfrm>
              <a:off x="369940" y="4077599"/>
              <a:ext cx="546171" cy="546171"/>
            </a:xfrm>
            <a:prstGeom prst="ellipse">
              <a:avLst/>
            </a:prstGeom>
            <a:solidFill>
              <a:srgbClr val="EA8F08"/>
            </a:solidFill>
            <a:ln>
              <a:noFill/>
            </a:ln>
            <a:effectLst>
              <a:outerShdw blurRad="63500" sx="120000" sy="12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entaur" panose="02030504050205020304" pitchFamily="18" charset="0"/>
                </a:rPr>
                <a:t>3</a:t>
              </a:r>
              <a:endParaRPr kumimoji="0" lang="en-ID" sz="1800" b="0" i="1" u="none" strike="noStrike" kern="1200" cap="none" spc="0" normalizeH="0" baseline="0" noProof="0" dirty="0">
                <a:ln>
                  <a:noFill/>
                </a:ln>
                <a:solidFill>
                  <a:prstClr val="white"/>
                </a:solidFill>
                <a:effectLst/>
                <a:uLnTx/>
                <a:uFillTx/>
                <a:latin typeface="Centaur" panose="02030504050205020304" pitchFamily="18" charset="0"/>
              </a:endParaRPr>
            </a:p>
          </p:txBody>
        </p:sp>
      </p:grpSp>
      <p:grpSp>
        <p:nvGrpSpPr>
          <p:cNvPr id="36" name="Group 35">
            <a:extLst>
              <a:ext uri="{FF2B5EF4-FFF2-40B4-BE49-F238E27FC236}">
                <a16:creationId xmlns:a16="http://schemas.microsoft.com/office/drawing/2014/main" id="{1AFC65F3-692B-E48A-CA21-4DF649A68787}"/>
              </a:ext>
            </a:extLst>
          </p:cNvPr>
          <p:cNvGrpSpPr/>
          <p:nvPr/>
        </p:nvGrpSpPr>
        <p:grpSpPr>
          <a:xfrm>
            <a:off x="362222" y="4753706"/>
            <a:ext cx="4477381" cy="546171"/>
            <a:chOff x="362222" y="4753706"/>
            <a:chExt cx="4477381" cy="546171"/>
          </a:xfrm>
        </p:grpSpPr>
        <p:sp>
          <p:nvSpPr>
            <p:cNvPr id="32" name="TextBox 31">
              <a:extLst>
                <a:ext uri="{FF2B5EF4-FFF2-40B4-BE49-F238E27FC236}">
                  <a16:creationId xmlns:a16="http://schemas.microsoft.com/office/drawing/2014/main" id="{4431EC7A-ACFE-C7E5-25C6-901B3BEE4CC9}"/>
                </a:ext>
              </a:extLst>
            </p:cNvPr>
            <p:cNvSpPr txBox="1"/>
            <p:nvPr/>
          </p:nvSpPr>
          <p:spPr>
            <a:xfrm>
              <a:off x="970185" y="4826736"/>
              <a:ext cx="386941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solidFill>
                  <a:effectLst/>
                  <a:uLnTx/>
                  <a:uFillTx/>
                  <a:latin typeface="Centaur" panose="02030504050205020304" pitchFamily="18" charset="0"/>
                </a:rPr>
                <a:t>/clear-to clear the </a:t>
              </a:r>
              <a:r>
                <a:rPr kumimoji="0" lang="en-US" sz="2000" b="0" i="1" u="none" strike="noStrike" kern="1200" cap="none" spc="0" normalizeH="0" baseline="0" noProof="0" dirty="0" err="1">
                  <a:ln>
                    <a:noFill/>
                  </a:ln>
                  <a:solidFill>
                    <a:prstClr val="white"/>
                  </a:solidFill>
                  <a:effectLst/>
                  <a:uLnTx/>
                  <a:uFillTx/>
                  <a:latin typeface="Centaur" panose="02030504050205020304" pitchFamily="18" charset="0"/>
                </a:rPr>
                <a:t>todo</a:t>
              </a:r>
              <a:r>
                <a:rPr kumimoji="0" lang="en-US" sz="1400" b="0" i="1" u="none" strike="noStrike" kern="1200" cap="none" spc="0" normalizeH="0" baseline="0" noProof="0" dirty="0">
                  <a:ln>
                    <a:noFill/>
                  </a:ln>
                  <a:solidFill>
                    <a:prstClr val="black"/>
                  </a:solidFill>
                  <a:effectLst/>
                  <a:uLnTx/>
                  <a:uFillTx/>
                  <a:latin typeface="Centaur" panose="02030504050205020304" pitchFamily="18" charset="0"/>
                </a:rPr>
                <a:t>.</a:t>
              </a:r>
              <a:endParaRPr kumimoji="0" lang="en-IN" sz="1400" b="0" i="1" u="none" strike="noStrike" kern="1200" cap="none" spc="0" normalizeH="0" baseline="0" noProof="0" dirty="0">
                <a:ln>
                  <a:noFill/>
                </a:ln>
                <a:solidFill>
                  <a:prstClr val="black"/>
                </a:solidFill>
                <a:effectLst/>
                <a:uLnTx/>
                <a:uFillTx/>
                <a:latin typeface="Centaur" panose="02030504050205020304" pitchFamily="18" charset="0"/>
              </a:endParaRPr>
            </a:p>
          </p:txBody>
        </p:sp>
        <p:sp>
          <p:nvSpPr>
            <p:cNvPr id="31" name="4">
              <a:extLst>
                <a:ext uri="{FF2B5EF4-FFF2-40B4-BE49-F238E27FC236}">
                  <a16:creationId xmlns:a16="http://schemas.microsoft.com/office/drawing/2014/main" id="{20295044-9E44-FC18-47EF-2B88C33841FC}"/>
                </a:ext>
              </a:extLst>
            </p:cNvPr>
            <p:cNvSpPr/>
            <p:nvPr/>
          </p:nvSpPr>
          <p:spPr>
            <a:xfrm>
              <a:off x="362222" y="4753706"/>
              <a:ext cx="546171" cy="546171"/>
            </a:xfrm>
            <a:prstGeom prst="ellipse">
              <a:avLst/>
            </a:prstGeom>
            <a:solidFill>
              <a:srgbClr val="EA8F08"/>
            </a:solidFill>
            <a:ln>
              <a:noFill/>
            </a:ln>
            <a:effectLst>
              <a:outerShdw blurRad="63500" sx="120000" sy="12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entaur" panose="02030504050205020304" pitchFamily="18" charset="0"/>
                </a:rPr>
                <a:t>4</a:t>
              </a:r>
              <a:endParaRPr kumimoji="0" lang="en-ID" sz="1800" b="0" i="1" u="none" strike="noStrike" kern="1200" cap="none" spc="0" normalizeH="0" baseline="0" noProof="0" dirty="0">
                <a:ln>
                  <a:noFill/>
                </a:ln>
                <a:solidFill>
                  <a:prstClr val="white"/>
                </a:solidFill>
                <a:effectLst/>
                <a:uLnTx/>
                <a:uFillTx/>
                <a:latin typeface="Centaur" panose="02030504050205020304" pitchFamily="18" charset="0"/>
              </a:endParaRPr>
            </a:p>
          </p:txBody>
        </p:sp>
      </p:grpSp>
      <p:sp>
        <p:nvSpPr>
          <p:cNvPr id="2" name="Rectangle 1">
            <a:extLst>
              <a:ext uri="{FF2B5EF4-FFF2-40B4-BE49-F238E27FC236}">
                <a16:creationId xmlns:a16="http://schemas.microsoft.com/office/drawing/2014/main" id="{B42CBF99-26DE-A36B-58D6-B11C42EAF922}"/>
              </a:ext>
            </a:extLst>
          </p:cNvPr>
          <p:cNvSpPr/>
          <p:nvPr/>
        </p:nvSpPr>
        <p:spPr>
          <a:xfrm>
            <a:off x="18528344" y="-67250"/>
            <a:ext cx="5624456" cy="1478640"/>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587BC3AB-6BD7-7F39-C3CC-F32D06E162B0}"/>
              </a:ext>
            </a:extLst>
          </p:cNvPr>
          <p:cNvSpPr txBox="1"/>
          <p:nvPr/>
        </p:nvSpPr>
        <p:spPr>
          <a:xfrm>
            <a:off x="19074035" y="154696"/>
            <a:ext cx="4616356" cy="1292662"/>
          </a:xfrm>
          <a:prstGeom prst="rect">
            <a:avLst/>
          </a:prstGeom>
          <a:noFill/>
        </p:spPr>
        <p:txBody>
          <a:bodyPr wrap="square">
            <a:spAutoFit/>
          </a:bodyPr>
          <a:lstStyle/>
          <a:p>
            <a:pPr algn="just">
              <a:defRPr/>
            </a:pPr>
            <a:r>
              <a:rPr lang="en-US" sz="2000" i="1" dirty="0">
                <a:solidFill>
                  <a:schemeClr val="bg1"/>
                </a:solidFill>
                <a:latin typeface="Centaur" panose="02030504050205020304" pitchFamily="18" charset="0"/>
              </a:rPr>
              <a:t>Create a Telegram bot using the </a:t>
            </a:r>
            <a:r>
              <a:rPr lang="en-US" sz="2000" i="1" dirty="0" err="1">
                <a:solidFill>
                  <a:schemeClr val="bg1"/>
                </a:solidFill>
                <a:latin typeface="Centaur" panose="02030504050205020304" pitchFamily="18" charset="0"/>
              </a:rPr>
              <a:t>BotFather</a:t>
            </a:r>
            <a:r>
              <a:rPr lang="en-US" sz="2000" i="1" dirty="0">
                <a:solidFill>
                  <a:schemeClr val="bg1"/>
                </a:solidFill>
                <a:latin typeface="Centaur" panose="02030504050205020304" pitchFamily="18" charset="0"/>
              </a:rPr>
              <a:t> to obtain an API token. This token will be used to communicate with the Telegram API.</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D" sz="1600" b="0" i="0" u="none" strike="noStrike" kern="1200" cap="none" spc="0" normalizeH="0" baseline="0" noProof="0" dirty="0">
              <a:ln>
                <a:noFill/>
              </a:ln>
              <a:solidFill>
                <a:prstClr val="white"/>
              </a:solidFill>
              <a:effectLst/>
              <a:uLnTx/>
              <a:uFillTx/>
              <a:latin typeface="BigNoodleTitling" panose="02000708030402040100" pitchFamily="2" charset="0"/>
              <a:ea typeface="+mn-ea"/>
              <a:cs typeface="+mn-cs"/>
            </a:endParaRPr>
          </a:p>
        </p:txBody>
      </p:sp>
      <p:sp>
        <p:nvSpPr>
          <p:cNvPr id="7" name="Rectangle 6">
            <a:extLst>
              <a:ext uri="{FF2B5EF4-FFF2-40B4-BE49-F238E27FC236}">
                <a16:creationId xmlns:a16="http://schemas.microsoft.com/office/drawing/2014/main" id="{A1677E41-E0E3-AEAB-4B0B-35836052DC71}"/>
              </a:ext>
            </a:extLst>
          </p:cNvPr>
          <p:cNvSpPr/>
          <p:nvPr/>
        </p:nvSpPr>
        <p:spPr>
          <a:xfrm>
            <a:off x="14913560" y="1620078"/>
            <a:ext cx="5624456" cy="2000541"/>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3F3D85EF-67B7-97CC-FB07-7B67B6F3EB07}"/>
              </a:ext>
            </a:extLst>
          </p:cNvPr>
          <p:cNvSpPr/>
          <p:nvPr/>
        </p:nvSpPr>
        <p:spPr>
          <a:xfrm>
            <a:off x="12738172" y="3909417"/>
            <a:ext cx="5624456" cy="263483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E0FE4F82-7182-94DF-8F41-6B716EC3CB2E}"/>
              </a:ext>
            </a:extLst>
          </p:cNvPr>
          <p:cNvSpPr txBox="1"/>
          <p:nvPr/>
        </p:nvSpPr>
        <p:spPr>
          <a:xfrm>
            <a:off x="15417610" y="1620079"/>
            <a:ext cx="4616356" cy="2000548"/>
          </a:xfrm>
          <a:prstGeom prst="rect">
            <a:avLst/>
          </a:prstGeom>
          <a:noFill/>
        </p:spPr>
        <p:txBody>
          <a:bodyPr wrap="square">
            <a:spAutoFit/>
          </a:bodyPr>
          <a:lstStyle/>
          <a:p>
            <a:pPr lvl="0" algn="just">
              <a:defRPr/>
            </a:pPr>
            <a:r>
              <a:rPr lang="en-US" sz="2000" i="1" dirty="0">
                <a:solidFill>
                  <a:schemeClr val="bg1"/>
                </a:solidFill>
                <a:latin typeface="Centaur" panose="02030504050205020304" pitchFamily="18" charset="0"/>
              </a:rPr>
              <a:t>Choose a programming language and set up a server or hosting environment where you can deploy your bot's code. Make sure the environment supports the necessary libraries for interacting with Telegram and downloading YouTube videos.</a:t>
            </a:r>
            <a:r>
              <a:rPr kumimoji="0" lang="en-ID" sz="2000" b="0" i="1" u="none" strike="noStrike" kern="1200" cap="none" spc="0" normalizeH="0" baseline="0" noProof="0" dirty="0">
                <a:ln>
                  <a:noFill/>
                </a:ln>
                <a:solidFill>
                  <a:schemeClr val="bg1"/>
                </a:solidFill>
                <a:effectLst/>
                <a:uLnTx/>
                <a:uFillTx/>
                <a:latin typeface="Centaur" panose="02030504050205020304" pitchFamily="18" charset="0"/>
              </a:rPr>
              <a:t> </a:t>
            </a:r>
          </a:p>
        </p:txBody>
      </p:sp>
      <p:sp>
        <p:nvSpPr>
          <p:cNvPr id="10" name="TextBox 9">
            <a:extLst>
              <a:ext uri="{FF2B5EF4-FFF2-40B4-BE49-F238E27FC236}">
                <a16:creationId xmlns:a16="http://schemas.microsoft.com/office/drawing/2014/main" id="{68789391-1772-452F-9F88-3132C5224002}"/>
              </a:ext>
            </a:extLst>
          </p:cNvPr>
          <p:cNvSpPr txBox="1"/>
          <p:nvPr/>
        </p:nvSpPr>
        <p:spPr>
          <a:xfrm>
            <a:off x="13163499" y="4020484"/>
            <a:ext cx="4616356" cy="2769989"/>
          </a:xfrm>
          <a:prstGeom prst="rect">
            <a:avLst/>
          </a:prstGeom>
          <a:noFill/>
        </p:spPr>
        <p:txBody>
          <a:bodyPr wrap="square">
            <a:spAutoFit/>
          </a:bodyPr>
          <a:lstStyle/>
          <a:p>
            <a:pPr algn="just">
              <a:defRPr/>
            </a:pPr>
            <a:r>
              <a:rPr lang="en-US" sz="2000" i="1" dirty="0">
                <a:solidFill>
                  <a:schemeClr val="bg1"/>
                </a:solidFill>
                <a:latin typeface="Centaur" panose="02030504050205020304" pitchFamily="18" charset="0"/>
              </a:rPr>
              <a:t>Write the code to handle user commands and interactions, integrating a YouTube video downloader library or package. This code should extract the video URL from user messages, validate it, and pass it to the downloader library. The library will handle the downloading process and save the video to a specified location on your server.</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D" sz="1400" b="0" i="0" u="none" strike="noStrike" kern="1200" cap="none" spc="0" normalizeH="0" baseline="0" noProof="0" dirty="0">
              <a:ln>
                <a:noFill/>
              </a:ln>
              <a:solidFill>
                <a:prstClr val="white"/>
              </a:solidFill>
              <a:effectLst/>
              <a:uLnTx/>
              <a:uFillTx/>
              <a:latin typeface="BigNoodleTitling" panose="02000708030402040100" pitchFamily="2" charset="0"/>
              <a:ea typeface="+mn-ea"/>
              <a:cs typeface="+mn-cs"/>
            </a:endParaRPr>
          </a:p>
        </p:txBody>
      </p:sp>
      <p:sp>
        <p:nvSpPr>
          <p:cNvPr id="11" name="TextBox 10">
            <a:extLst>
              <a:ext uri="{FF2B5EF4-FFF2-40B4-BE49-F238E27FC236}">
                <a16:creationId xmlns:a16="http://schemas.microsoft.com/office/drawing/2014/main" id="{09A6295A-D07C-C829-495E-4E92C6A4CEEF}"/>
              </a:ext>
            </a:extLst>
          </p:cNvPr>
          <p:cNvSpPr txBox="1"/>
          <p:nvPr/>
        </p:nvSpPr>
        <p:spPr>
          <a:xfrm>
            <a:off x="-7684471" y="154696"/>
            <a:ext cx="6712974" cy="523220"/>
          </a:xfrm>
          <a:prstGeom prst="rect">
            <a:avLst/>
          </a:prstGeom>
          <a:noFill/>
        </p:spPr>
        <p:txBody>
          <a:bodyPr wrap="square" rtlCol="0">
            <a:spAutoFit/>
          </a:bodyPr>
          <a:lstStyle/>
          <a:p>
            <a:r>
              <a:rPr lang="en-IN" sz="2800" b="1" i="1" dirty="0">
                <a:solidFill>
                  <a:schemeClr val="bg1"/>
                </a:solidFill>
                <a:latin typeface="Centaur" panose="02030504050205020304" pitchFamily="18" charset="0"/>
              </a:rPr>
              <a:t>YOUTUBE VIDEO DOWNLOADER</a:t>
            </a:r>
          </a:p>
        </p:txBody>
      </p:sp>
      <p:cxnSp>
        <p:nvCxnSpPr>
          <p:cNvPr id="12" name="Straight Connector 11">
            <a:extLst>
              <a:ext uri="{FF2B5EF4-FFF2-40B4-BE49-F238E27FC236}">
                <a16:creationId xmlns:a16="http://schemas.microsoft.com/office/drawing/2014/main" id="{4400338F-8503-8126-9DE8-60072D7F9AEF}"/>
              </a:ext>
            </a:extLst>
          </p:cNvPr>
          <p:cNvCxnSpPr>
            <a:cxnSpLocks/>
          </p:cNvCxnSpPr>
          <p:nvPr/>
        </p:nvCxnSpPr>
        <p:spPr>
          <a:xfrm>
            <a:off x="-7859161" y="697726"/>
            <a:ext cx="6110915" cy="0"/>
          </a:xfrm>
          <a:prstGeom prst="line">
            <a:avLst/>
          </a:prstGeom>
          <a:ln w="44450" cap="rnd">
            <a:gradFill>
              <a:gsLst>
                <a:gs pos="14000">
                  <a:srgbClr val="EA8F08"/>
                </a:gs>
                <a:gs pos="72000">
                  <a:schemeClr val="tx1">
                    <a:lumMod val="85000"/>
                    <a:lumOff val="1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3" name="Rectangle: Rounded Corners 12">
            <a:hlinkClick r:id="rId4" action="ppaction://hlinksldjump"/>
            <a:extLst>
              <a:ext uri="{FF2B5EF4-FFF2-40B4-BE49-F238E27FC236}">
                <a16:creationId xmlns:a16="http://schemas.microsoft.com/office/drawing/2014/main" id="{C8F275C3-152B-7B44-DE65-24DD187D6445}"/>
              </a:ext>
            </a:extLst>
          </p:cNvPr>
          <p:cNvSpPr/>
          <p:nvPr/>
        </p:nvSpPr>
        <p:spPr>
          <a:xfrm>
            <a:off x="10650583" y="6195486"/>
            <a:ext cx="1405200" cy="481775"/>
          </a:xfrm>
          <a:prstGeom prst="roundRect">
            <a:avLst>
              <a:gd name="adj" fmla="val 0"/>
            </a:avLst>
          </a:prstGeom>
          <a:no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solidFill>
                  <a:prstClr val="white"/>
                </a:solidFill>
                <a:effectLst/>
                <a:uLnTx/>
                <a:uFillTx/>
                <a:latin typeface="BigNoodleTitling" panose="02000708030402040100" pitchFamily="2" charset="0"/>
                <a:ea typeface="+mn-ea"/>
                <a:cs typeface="+mn-cs"/>
              </a:rPr>
              <a:t>back</a:t>
            </a:r>
            <a:endParaRPr kumimoji="0" lang="en-ID" sz="1600" b="0" i="0" u="none" strike="noStrike" kern="1200" cap="none" spc="300" normalizeH="0" baseline="0" noProof="0" dirty="0">
              <a:ln>
                <a:noFill/>
              </a:ln>
              <a:solidFill>
                <a:prstClr val="white"/>
              </a:solidFill>
              <a:effectLst/>
              <a:uLnTx/>
              <a:uFillTx/>
              <a:latin typeface="BigNoodleTitling" panose="02000708030402040100" pitchFamily="2" charset="0"/>
              <a:ea typeface="+mn-ea"/>
              <a:cs typeface="+mn-cs"/>
            </a:endParaRPr>
          </a:p>
        </p:txBody>
      </p:sp>
      <p:sp>
        <p:nvSpPr>
          <p:cNvPr id="14" name="TextBox 13">
            <a:extLst>
              <a:ext uri="{FF2B5EF4-FFF2-40B4-BE49-F238E27FC236}">
                <a16:creationId xmlns:a16="http://schemas.microsoft.com/office/drawing/2014/main" id="{0F5203E3-9FDE-42CE-AF81-174F533BCACE}"/>
              </a:ext>
            </a:extLst>
          </p:cNvPr>
          <p:cNvSpPr txBox="1"/>
          <p:nvPr/>
        </p:nvSpPr>
        <p:spPr>
          <a:xfrm>
            <a:off x="1119637" y="2613711"/>
            <a:ext cx="3570515" cy="646331"/>
          </a:xfrm>
          <a:prstGeom prst="rect">
            <a:avLst/>
          </a:prstGeom>
          <a:noFill/>
        </p:spPr>
        <p:txBody>
          <a:bodyPr wrap="square" rtlCol="0">
            <a:spAutoFit/>
          </a:bodyPr>
          <a:lstStyle/>
          <a:p>
            <a:r>
              <a:rPr lang="en-IN" i="1" dirty="0">
                <a:solidFill>
                  <a:schemeClr val="bg1"/>
                </a:solidFill>
                <a:latin typeface="Centaur" panose="02030504050205020304" pitchFamily="18" charset="0"/>
              </a:rPr>
              <a:t>/</a:t>
            </a:r>
            <a:r>
              <a:rPr lang="en-IN" b="1" i="1" dirty="0" err="1">
                <a:solidFill>
                  <a:schemeClr val="bg1"/>
                </a:solidFill>
                <a:latin typeface="Centaur" panose="02030504050205020304" pitchFamily="18" charset="0"/>
              </a:rPr>
              <a:t>Todo</a:t>
            </a:r>
            <a:r>
              <a:rPr lang="en-IN" b="1" i="1" dirty="0">
                <a:solidFill>
                  <a:schemeClr val="bg1"/>
                </a:solidFill>
                <a:latin typeface="Centaur" panose="02030504050205020304" pitchFamily="18" charset="0"/>
              </a:rPr>
              <a:t> to start the </a:t>
            </a:r>
            <a:r>
              <a:rPr lang="en-IN" b="1" i="1" dirty="0" err="1">
                <a:solidFill>
                  <a:schemeClr val="bg1"/>
                </a:solidFill>
                <a:latin typeface="Centaur" panose="02030504050205020304" pitchFamily="18" charset="0"/>
              </a:rPr>
              <a:t>todo</a:t>
            </a:r>
            <a:r>
              <a:rPr lang="en-IN" b="1" i="1" dirty="0">
                <a:solidFill>
                  <a:schemeClr val="bg1"/>
                </a:solidFill>
                <a:latin typeface="Centaur" panose="02030504050205020304" pitchFamily="18" charset="0"/>
              </a:rPr>
              <a:t> list functionality</a:t>
            </a:r>
          </a:p>
        </p:txBody>
      </p:sp>
    </p:spTree>
    <p:extLst>
      <p:ext uri="{BB962C8B-B14F-4D97-AF65-F5344CB8AC3E}">
        <p14:creationId xmlns:p14="http://schemas.microsoft.com/office/powerpoint/2010/main" val="558102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60000">
                                      <p:stCondLst>
                                        <p:cond delay="300"/>
                                      </p:stCondLst>
                                      <p:childTnLst>
                                        <p:set>
                                          <p:cBhvr>
                                            <p:cTn id="6" dur="1" fill="hold">
                                              <p:stCondLst>
                                                <p:cond delay="0"/>
                                              </p:stCondLst>
                                            </p:cTn>
                                            <p:tgtEl>
                                              <p:spTgt spid="34"/>
                                            </p:tgtEl>
                                            <p:attrNameLst>
                                              <p:attrName>style.visibility</p:attrName>
                                            </p:attrNameLst>
                                          </p:cBhvr>
                                          <p:to>
                                            <p:strVal val="visible"/>
                                          </p:to>
                                        </p:set>
                                        <p:anim calcmode="lin" valueType="num" p14:bounceEnd="60000">
                                          <p:cBhvr additive="base">
                                            <p:cTn id="7" dur="750" fill="hold"/>
                                            <p:tgtEl>
                                              <p:spTgt spid="34"/>
                                            </p:tgtEl>
                                            <p:attrNameLst>
                                              <p:attrName>ppt_x</p:attrName>
                                            </p:attrNameLst>
                                          </p:cBhvr>
                                          <p:tavLst>
                                            <p:tav tm="0">
                                              <p:val>
                                                <p:strVal val="0-#ppt_w/2"/>
                                              </p:val>
                                            </p:tav>
                                            <p:tav tm="100000">
                                              <p:val>
                                                <p:strVal val="#ppt_x"/>
                                              </p:val>
                                            </p:tav>
                                          </p:tavLst>
                                        </p:anim>
                                        <p:anim calcmode="lin" valueType="num" p14:bounceEnd="60000">
                                          <p:cBhvr additive="base">
                                            <p:cTn id="8" dur="75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60000">
                                      <p:stCondLst>
                                        <p:cond delay="500"/>
                                      </p:stCondLst>
                                      <p:childTnLst>
                                        <p:set>
                                          <p:cBhvr>
                                            <p:cTn id="10" dur="1" fill="hold">
                                              <p:stCondLst>
                                                <p:cond delay="0"/>
                                              </p:stCondLst>
                                            </p:cTn>
                                            <p:tgtEl>
                                              <p:spTgt spid="35"/>
                                            </p:tgtEl>
                                            <p:attrNameLst>
                                              <p:attrName>style.visibility</p:attrName>
                                            </p:attrNameLst>
                                          </p:cBhvr>
                                          <p:to>
                                            <p:strVal val="visible"/>
                                          </p:to>
                                        </p:set>
                                        <p:anim calcmode="lin" valueType="num" p14:bounceEnd="60000">
                                          <p:cBhvr additive="base">
                                            <p:cTn id="11" dur="750" fill="hold"/>
                                            <p:tgtEl>
                                              <p:spTgt spid="35"/>
                                            </p:tgtEl>
                                            <p:attrNameLst>
                                              <p:attrName>ppt_x</p:attrName>
                                            </p:attrNameLst>
                                          </p:cBhvr>
                                          <p:tavLst>
                                            <p:tav tm="0">
                                              <p:val>
                                                <p:strVal val="0-#ppt_w/2"/>
                                              </p:val>
                                            </p:tav>
                                            <p:tav tm="100000">
                                              <p:val>
                                                <p:strVal val="#ppt_x"/>
                                              </p:val>
                                            </p:tav>
                                          </p:tavLst>
                                        </p:anim>
                                        <p:anim calcmode="lin" valueType="num" p14:bounceEnd="60000">
                                          <p:cBhvr additive="base">
                                            <p:cTn id="12" dur="75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60000">
                                      <p:stCondLst>
                                        <p:cond delay="700"/>
                                      </p:stCondLst>
                                      <p:childTnLst>
                                        <p:set>
                                          <p:cBhvr>
                                            <p:cTn id="14" dur="1" fill="hold">
                                              <p:stCondLst>
                                                <p:cond delay="0"/>
                                              </p:stCondLst>
                                            </p:cTn>
                                            <p:tgtEl>
                                              <p:spTgt spid="36"/>
                                            </p:tgtEl>
                                            <p:attrNameLst>
                                              <p:attrName>style.visibility</p:attrName>
                                            </p:attrNameLst>
                                          </p:cBhvr>
                                          <p:to>
                                            <p:strVal val="visible"/>
                                          </p:to>
                                        </p:set>
                                        <p:anim calcmode="lin" valueType="num" p14:bounceEnd="60000">
                                          <p:cBhvr additive="base">
                                            <p:cTn id="15" dur="750" fill="hold"/>
                                            <p:tgtEl>
                                              <p:spTgt spid="36"/>
                                            </p:tgtEl>
                                            <p:attrNameLst>
                                              <p:attrName>ppt_x</p:attrName>
                                            </p:attrNameLst>
                                          </p:cBhvr>
                                          <p:tavLst>
                                            <p:tav tm="0">
                                              <p:val>
                                                <p:strVal val="0-#ppt_w/2"/>
                                              </p:val>
                                            </p:tav>
                                            <p:tav tm="100000">
                                              <p:val>
                                                <p:strVal val="#ppt_x"/>
                                              </p:val>
                                            </p:tav>
                                          </p:tavLst>
                                        </p:anim>
                                        <p:anim calcmode="lin" valueType="num" p14:bounceEnd="60000">
                                          <p:cBhvr additive="base">
                                            <p:cTn id="16" dur="750" fill="hold"/>
                                            <p:tgtEl>
                                              <p:spTgt spid="36"/>
                                            </p:tgtEl>
                                            <p:attrNameLst>
                                              <p:attrName>ppt_y</p:attrName>
                                            </p:attrNameLst>
                                          </p:cBhvr>
                                          <p:tavLst>
                                            <p:tav tm="0">
                                              <p:val>
                                                <p:strVal val="#ppt_y"/>
                                              </p:val>
                                            </p:tav>
                                            <p:tav tm="100000">
                                              <p:val>
                                                <p:strVal val="#ppt_y"/>
                                              </p:val>
                                            </p:tav>
                                          </p:tavLst>
                                        </p:anim>
                                      </p:childTnLst>
                                    </p:cTn>
                                  </p:par>
                                </p:childTnLst>
                              </p:cTn>
                            </p:par>
                            <p:par>
                              <p:cTn id="17" fill="hold">
                                <p:stCondLst>
                                  <p:cond delay="145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30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750" fill="hold"/>
                                            <p:tgtEl>
                                              <p:spTgt spid="34"/>
                                            </p:tgtEl>
                                            <p:attrNameLst>
                                              <p:attrName>ppt_x</p:attrName>
                                            </p:attrNameLst>
                                          </p:cBhvr>
                                          <p:tavLst>
                                            <p:tav tm="0">
                                              <p:val>
                                                <p:strVal val="0-#ppt_w/2"/>
                                              </p:val>
                                            </p:tav>
                                            <p:tav tm="100000">
                                              <p:val>
                                                <p:strVal val="#ppt_x"/>
                                              </p:val>
                                            </p:tav>
                                          </p:tavLst>
                                        </p:anim>
                                        <p:anim calcmode="lin" valueType="num">
                                          <p:cBhvr additive="base">
                                            <p:cTn id="8" dur="75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50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750" fill="hold"/>
                                            <p:tgtEl>
                                              <p:spTgt spid="35"/>
                                            </p:tgtEl>
                                            <p:attrNameLst>
                                              <p:attrName>ppt_x</p:attrName>
                                            </p:attrNameLst>
                                          </p:cBhvr>
                                          <p:tavLst>
                                            <p:tav tm="0">
                                              <p:val>
                                                <p:strVal val="0-#ppt_w/2"/>
                                              </p:val>
                                            </p:tav>
                                            <p:tav tm="100000">
                                              <p:val>
                                                <p:strVal val="#ppt_x"/>
                                              </p:val>
                                            </p:tav>
                                          </p:tavLst>
                                        </p:anim>
                                        <p:anim calcmode="lin" valueType="num">
                                          <p:cBhvr additive="base">
                                            <p:cTn id="12" dur="75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7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0-#ppt_w/2"/>
                                              </p:val>
                                            </p:tav>
                                            <p:tav tm="100000">
                                              <p:val>
                                                <p:strVal val="#ppt_x"/>
                                              </p:val>
                                            </p:tav>
                                          </p:tavLst>
                                        </p:anim>
                                        <p:anim calcmode="lin" valueType="num">
                                          <p:cBhvr additive="base">
                                            <p:cTn id="16" dur="750" fill="hold"/>
                                            <p:tgtEl>
                                              <p:spTgt spid="36"/>
                                            </p:tgtEl>
                                            <p:attrNameLst>
                                              <p:attrName>ppt_y</p:attrName>
                                            </p:attrNameLst>
                                          </p:cBhvr>
                                          <p:tavLst>
                                            <p:tav tm="0">
                                              <p:val>
                                                <p:strVal val="#ppt_y"/>
                                              </p:val>
                                            </p:tav>
                                            <p:tav tm="100000">
                                              <p:val>
                                                <p:strVal val="#ppt_y"/>
                                              </p:val>
                                            </p:tav>
                                          </p:tavLst>
                                        </p:anim>
                                      </p:childTnLst>
                                    </p:cTn>
                                  </p:par>
                                </p:childTnLst>
                              </p:cTn>
                            </p:par>
                            <p:par>
                              <p:cTn id="17" fill="hold">
                                <p:stCondLst>
                                  <p:cond delay="145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2D58607-687F-CDEA-274F-401FCC058EBF}"/>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979" y="0"/>
            <a:ext cx="12191999" cy="6858000"/>
          </a:xfrm>
          <a:prstGeom prst="rect">
            <a:avLst/>
          </a:prstGeom>
        </p:spPr>
      </p:pic>
      <p:pic>
        <p:nvPicPr>
          <p:cNvPr id="2" name="Picture 1">
            <a:extLst>
              <a:ext uri="{FF2B5EF4-FFF2-40B4-BE49-F238E27FC236}">
                <a16:creationId xmlns:a16="http://schemas.microsoft.com/office/drawing/2014/main" id="{C9E75909-3763-0EC7-413B-C942F43A8A83}"/>
              </a:ext>
            </a:extLst>
          </p:cNvPr>
          <p:cNvPicPr>
            <a:picLocks noChangeAspect="1"/>
          </p:cNvPicPr>
          <p:nvPr/>
        </p:nvPicPr>
        <p:blipFill>
          <a:blip r:embed="rId4">
            <a:alphaModFix amt="35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5979" y="-51618"/>
            <a:ext cx="12191999" cy="6909618"/>
          </a:xfrm>
          <a:prstGeom prst="rect">
            <a:avLst/>
          </a:prstGeom>
        </p:spPr>
      </p:pic>
      <p:sp>
        <p:nvSpPr>
          <p:cNvPr id="3" name="TextBox 2">
            <a:extLst>
              <a:ext uri="{FF2B5EF4-FFF2-40B4-BE49-F238E27FC236}">
                <a16:creationId xmlns:a16="http://schemas.microsoft.com/office/drawing/2014/main" id="{D388F75B-74DE-8E43-EB89-FA721D9960AA}"/>
              </a:ext>
            </a:extLst>
          </p:cNvPr>
          <p:cNvSpPr txBox="1"/>
          <p:nvPr/>
        </p:nvSpPr>
        <p:spPr>
          <a:xfrm>
            <a:off x="545691" y="167148"/>
            <a:ext cx="6712974" cy="523220"/>
          </a:xfrm>
          <a:prstGeom prst="rect">
            <a:avLst/>
          </a:prstGeom>
          <a:noFill/>
        </p:spPr>
        <p:txBody>
          <a:bodyPr wrap="square" rtlCol="0">
            <a:spAutoFit/>
          </a:bodyPr>
          <a:lstStyle/>
          <a:p>
            <a:r>
              <a:rPr lang="en-IN" sz="2800" b="1" i="1" dirty="0">
                <a:solidFill>
                  <a:schemeClr val="bg1"/>
                </a:solidFill>
                <a:latin typeface="Centaur" panose="02030504050205020304" pitchFamily="18" charset="0"/>
              </a:rPr>
              <a:t>YOUTUBE VIDEO DOWNLOADER</a:t>
            </a:r>
          </a:p>
        </p:txBody>
      </p:sp>
      <p:cxnSp>
        <p:nvCxnSpPr>
          <p:cNvPr id="4" name="Straight Connector 3">
            <a:extLst>
              <a:ext uri="{FF2B5EF4-FFF2-40B4-BE49-F238E27FC236}">
                <a16:creationId xmlns:a16="http://schemas.microsoft.com/office/drawing/2014/main" id="{07E000EB-374D-14DB-1296-94A7D0B92E8B}"/>
              </a:ext>
            </a:extLst>
          </p:cNvPr>
          <p:cNvCxnSpPr>
            <a:cxnSpLocks/>
          </p:cNvCxnSpPr>
          <p:nvPr/>
        </p:nvCxnSpPr>
        <p:spPr>
          <a:xfrm>
            <a:off x="371001" y="710178"/>
            <a:ext cx="6110915" cy="0"/>
          </a:xfrm>
          <a:prstGeom prst="line">
            <a:avLst/>
          </a:prstGeom>
          <a:ln w="44450" cap="rnd">
            <a:gradFill>
              <a:gsLst>
                <a:gs pos="14000">
                  <a:srgbClr val="EA8F08"/>
                </a:gs>
                <a:gs pos="72000">
                  <a:schemeClr val="tx1">
                    <a:lumMod val="85000"/>
                    <a:lumOff val="1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AAE2DFD-2E3B-B9F6-2C39-04BBF96690CA}"/>
              </a:ext>
            </a:extLst>
          </p:cNvPr>
          <p:cNvSpPr/>
          <p:nvPr/>
        </p:nvSpPr>
        <p:spPr>
          <a:xfrm>
            <a:off x="6481916" y="117923"/>
            <a:ext cx="5624456" cy="1478640"/>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827BE76C-09F2-D43B-ECCE-4BF0BE9139F4}"/>
              </a:ext>
            </a:extLst>
          </p:cNvPr>
          <p:cNvSpPr txBox="1"/>
          <p:nvPr/>
        </p:nvSpPr>
        <p:spPr>
          <a:xfrm>
            <a:off x="7027607" y="339869"/>
            <a:ext cx="4616356" cy="1292662"/>
          </a:xfrm>
          <a:prstGeom prst="rect">
            <a:avLst/>
          </a:prstGeom>
          <a:noFill/>
        </p:spPr>
        <p:txBody>
          <a:bodyPr wrap="square">
            <a:spAutoFit/>
          </a:bodyPr>
          <a:lstStyle/>
          <a:p>
            <a:pPr algn="just">
              <a:defRPr/>
            </a:pPr>
            <a:r>
              <a:rPr lang="en-US" sz="2000" i="1" dirty="0">
                <a:solidFill>
                  <a:schemeClr val="bg1"/>
                </a:solidFill>
                <a:latin typeface="Centaur" panose="02030504050205020304" pitchFamily="18" charset="0"/>
              </a:rPr>
              <a:t>Create a Telegram bot using the </a:t>
            </a:r>
            <a:r>
              <a:rPr lang="en-US" sz="2000" i="1" dirty="0" err="1">
                <a:solidFill>
                  <a:schemeClr val="bg1"/>
                </a:solidFill>
                <a:latin typeface="Centaur" panose="02030504050205020304" pitchFamily="18" charset="0"/>
              </a:rPr>
              <a:t>BotFather</a:t>
            </a:r>
            <a:r>
              <a:rPr lang="en-US" sz="2000" i="1" dirty="0">
                <a:solidFill>
                  <a:schemeClr val="bg1"/>
                </a:solidFill>
                <a:latin typeface="Centaur" panose="02030504050205020304" pitchFamily="18" charset="0"/>
              </a:rPr>
              <a:t> to obtain an API token. This token will be used to communicate with the Telegram API.</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D" sz="1600" b="0" i="0" u="none" strike="noStrike" kern="1200" cap="none" spc="0" normalizeH="0" baseline="0" noProof="0" dirty="0">
              <a:ln>
                <a:noFill/>
              </a:ln>
              <a:solidFill>
                <a:prstClr val="white"/>
              </a:solidFill>
              <a:effectLst/>
              <a:uLnTx/>
              <a:uFillTx/>
              <a:latin typeface="BigNoodleTitling" panose="02000708030402040100" pitchFamily="2" charset="0"/>
              <a:ea typeface="+mn-ea"/>
              <a:cs typeface="+mn-cs"/>
            </a:endParaRPr>
          </a:p>
        </p:txBody>
      </p:sp>
      <p:sp>
        <p:nvSpPr>
          <p:cNvPr id="11" name="Rectangle 10">
            <a:extLst>
              <a:ext uri="{FF2B5EF4-FFF2-40B4-BE49-F238E27FC236}">
                <a16:creationId xmlns:a16="http://schemas.microsoft.com/office/drawing/2014/main" id="{EA34698C-F713-828A-0FC2-CE7107F3AD27}"/>
              </a:ext>
            </a:extLst>
          </p:cNvPr>
          <p:cNvSpPr/>
          <p:nvPr/>
        </p:nvSpPr>
        <p:spPr>
          <a:xfrm>
            <a:off x="2867132" y="1805251"/>
            <a:ext cx="5624456" cy="2000541"/>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B120595A-FF62-13B8-FB7B-3960921E126D}"/>
              </a:ext>
            </a:extLst>
          </p:cNvPr>
          <p:cNvSpPr/>
          <p:nvPr/>
        </p:nvSpPr>
        <p:spPr>
          <a:xfrm>
            <a:off x="691744" y="4094590"/>
            <a:ext cx="5624456" cy="2634835"/>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4BF3A2DE-CDBB-E642-D054-19F36DCE98E4}"/>
              </a:ext>
            </a:extLst>
          </p:cNvPr>
          <p:cNvSpPr txBox="1"/>
          <p:nvPr/>
        </p:nvSpPr>
        <p:spPr>
          <a:xfrm>
            <a:off x="3371182" y="1805252"/>
            <a:ext cx="4616356" cy="2000548"/>
          </a:xfrm>
          <a:prstGeom prst="rect">
            <a:avLst/>
          </a:prstGeom>
          <a:noFill/>
        </p:spPr>
        <p:txBody>
          <a:bodyPr wrap="square">
            <a:spAutoFit/>
          </a:bodyPr>
          <a:lstStyle/>
          <a:p>
            <a:pPr lvl="0" algn="just">
              <a:defRPr/>
            </a:pPr>
            <a:r>
              <a:rPr lang="en-US" sz="2000" i="1" dirty="0">
                <a:solidFill>
                  <a:schemeClr val="bg1"/>
                </a:solidFill>
                <a:latin typeface="Centaur" panose="02030504050205020304" pitchFamily="18" charset="0"/>
              </a:rPr>
              <a:t>Choose a programming language and set up a server or hosting environment where you can deploy your bot's code. Make sure the environment supports the necessary libraries for interacting with Telegram and downloading YouTube videos.</a:t>
            </a:r>
            <a:r>
              <a:rPr kumimoji="0" lang="en-ID" sz="2000" b="0" i="1" u="none" strike="noStrike" kern="1200" cap="none" spc="0" normalizeH="0" baseline="0" noProof="0" dirty="0">
                <a:ln>
                  <a:noFill/>
                </a:ln>
                <a:solidFill>
                  <a:schemeClr val="bg1"/>
                </a:solidFill>
                <a:effectLst/>
                <a:uLnTx/>
                <a:uFillTx/>
                <a:latin typeface="Centaur" panose="02030504050205020304" pitchFamily="18" charset="0"/>
              </a:rPr>
              <a:t> </a:t>
            </a:r>
          </a:p>
        </p:txBody>
      </p:sp>
      <p:sp>
        <p:nvSpPr>
          <p:cNvPr id="14" name="TextBox 13">
            <a:extLst>
              <a:ext uri="{FF2B5EF4-FFF2-40B4-BE49-F238E27FC236}">
                <a16:creationId xmlns:a16="http://schemas.microsoft.com/office/drawing/2014/main" id="{4A7B11B7-8B77-B532-2ECC-6D153B50D2ED}"/>
              </a:ext>
            </a:extLst>
          </p:cNvPr>
          <p:cNvSpPr txBox="1"/>
          <p:nvPr/>
        </p:nvSpPr>
        <p:spPr>
          <a:xfrm>
            <a:off x="1117071" y="4205657"/>
            <a:ext cx="4616356" cy="2769989"/>
          </a:xfrm>
          <a:prstGeom prst="rect">
            <a:avLst/>
          </a:prstGeom>
          <a:noFill/>
        </p:spPr>
        <p:txBody>
          <a:bodyPr wrap="square">
            <a:spAutoFit/>
          </a:bodyPr>
          <a:lstStyle/>
          <a:p>
            <a:pPr algn="just">
              <a:defRPr/>
            </a:pPr>
            <a:r>
              <a:rPr lang="en-US" sz="2000" i="1" dirty="0">
                <a:solidFill>
                  <a:schemeClr val="bg1"/>
                </a:solidFill>
                <a:latin typeface="Centaur" panose="02030504050205020304" pitchFamily="18" charset="0"/>
              </a:rPr>
              <a:t>Write the code to handle user commands and interactions, integrating a YouTube video downloader library or package. This code should extract the video URL from user messages, validate it, and pass it to the downloader library. The library will handle the downloading process and save the video to a specified location on your server.</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D" sz="1400" b="0" i="0" u="none" strike="noStrike" kern="1200" cap="none" spc="0" normalizeH="0" baseline="0" noProof="0" dirty="0">
              <a:ln>
                <a:noFill/>
              </a:ln>
              <a:solidFill>
                <a:prstClr val="white"/>
              </a:solidFill>
              <a:effectLst/>
              <a:uLnTx/>
              <a:uFillTx/>
              <a:latin typeface="BigNoodleTitling" panose="02000708030402040100" pitchFamily="2" charset="0"/>
              <a:ea typeface="+mn-ea"/>
              <a:cs typeface="+mn-cs"/>
            </a:endParaRPr>
          </a:p>
        </p:txBody>
      </p:sp>
      <p:sp>
        <p:nvSpPr>
          <p:cNvPr id="15" name="Rectangle: Rounded Corners 14">
            <a:hlinkClick r:id="rId6" action="ppaction://hlinksldjump"/>
            <a:extLst>
              <a:ext uri="{FF2B5EF4-FFF2-40B4-BE49-F238E27FC236}">
                <a16:creationId xmlns:a16="http://schemas.microsoft.com/office/drawing/2014/main" id="{E0AF9102-B0B5-D3D1-A320-CC1463B5EC59}"/>
              </a:ext>
            </a:extLst>
          </p:cNvPr>
          <p:cNvSpPr/>
          <p:nvPr/>
        </p:nvSpPr>
        <p:spPr>
          <a:xfrm>
            <a:off x="10775441" y="6084058"/>
            <a:ext cx="1216262" cy="527951"/>
          </a:xfrm>
          <a:prstGeom prst="roundRect">
            <a:avLst>
              <a:gd name="adj" fmla="val 0"/>
            </a:avLst>
          </a:prstGeom>
          <a:no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solidFill>
                  <a:prstClr val="white"/>
                </a:solidFill>
                <a:effectLst/>
                <a:uLnTx/>
                <a:uFillTx/>
                <a:latin typeface="BigNoodleTitling" panose="02000708030402040100" pitchFamily="2" charset="0"/>
                <a:ea typeface="+mn-ea"/>
                <a:cs typeface="+mn-cs"/>
              </a:rPr>
              <a:t>back</a:t>
            </a:r>
            <a:endParaRPr kumimoji="0" lang="en-ID" sz="1600" b="0" i="0" u="none" strike="noStrike" kern="1200" cap="none" spc="300" normalizeH="0" baseline="0" noProof="0" dirty="0">
              <a:ln>
                <a:noFill/>
              </a:ln>
              <a:solidFill>
                <a:prstClr val="white"/>
              </a:solidFill>
              <a:effectLst/>
              <a:uLnTx/>
              <a:uFillTx/>
              <a:latin typeface="BigNoodleTitling" panose="02000708030402040100" pitchFamily="2" charset="0"/>
              <a:ea typeface="+mn-ea"/>
              <a:cs typeface="+mn-cs"/>
            </a:endParaRPr>
          </a:p>
        </p:txBody>
      </p:sp>
      <p:sp>
        <p:nvSpPr>
          <p:cNvPr id="5" name="TextBox 4">
            <a:extLst>
              <a:ext uri="{FF2B5EF4-FFF2-40B4-BE49-F238E27FC236}">
                <a16:creationId xmlns:a16="http://schemas.microsoft.com/office/drawing/2014/main" id="{C054AABF-2905-9616-D8F9-29969F519CC6}"/>
              </a:ext>
            </a:extLst>
          </p:cNvPr>
          <p:cNvSpPr txBox="1"/>
          <p:nvPr/>
        </p:nvSpPr>
        <p:spPr>
          <a:xfrm>
            <a:off x="-4589992" y="-1325416"/>
            <a:ext cx="5655130" cy="1862048"/>
          </a:xfrm>
          <a:prstGeom prst="rect">
            <a:avLst/>
          </a:prstGeom>
          <a:noFill/>
        </p:spPr>
        <p:txBody>
          <a:bodyPr wrap="square" rtlCol="0">
            <a:spAutoFit/>
          </a:bodyPr>
          <a:lstStyle/>
          <a:p>
            <a:r>
              <a:rPr lang="en-IN" sz="11500" b="1" i="1" u="sng" dirty="0">
                <a:latin typeface="Centaur" panose="02030504050205020304" pitchFamily="18" charset="0"/>
              </a:rPr>
              <a:t>Result </a:t>
            </a:r>
            <a:r>
              <a:rPr lang="en-IN" sz="11500" b="1" i="1" u="sng" dirty="0">
                <a:solidFill>
                  <a:schemeClr val="bg1"/>
                </a:solidFill>
                <a:latin typeface="Centaur" panose="02030504050205020304" pitchFamily="18" charset="0"/>
              </a:rPr>
              <a:t>   </a:t>
            </a:r>
          </a:p>
        </p:txBody>
      </p:sp>
      <p:graphicFrame>
        <p:nvGraphicFramePr>
          <p:cNvPr id="8" name="Diagram 7">
            <a:extLst>
              <a:ext uri="{FF2B5EF4-FFF2-40B4-BE49-F238E27FC236}">
                <a16:creationId xmlns:a16="http://schemas.microsoft.com/office/drawing/2014/main" id="{7E4784FD-EF3E-F33D-1144-201A15D3C111}"/>
              </a:ext>
            </a:extLst>
          </p:cNvPr>
          <p:cNvGraphicFramePr/>
          <p:nvPr>
            <p:extLst>
              <p:ext uri="{D42A27DB-BD31-4B8C-83A1-F6EECF244321}">
                <p14:modId xmlns:p14="http://schemas.microsoft.com/office/powerpoint/2010/main" val="1031313677"/>
              </p:ext>
            </p:extLst>
          </p:nvPr>
        </p:nvGraphicFramePr>
        <p:xfrm>
          <a:off x="273923" y="7641506"/>
          <a:ext cx="11109649" cy="292048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87843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34" name="Picture 10" descr="Telegram Integrates Tether (USDT) Payments on Tron Network">
            <a:extLst>
              <a:ext uri="{FF2B5EF4-FFF2-40B4-BE49-F238E27FC236}">
                <a16:creationId xmlns:a16="http://schemas.microsoft.com/office/drawing/2014/main" id="{8C58B8FD-5633-6D3E-20EA-489EBBAAEA7D}"/>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E4B8899-6D62-E08A-97BB-B59967662621}"/>
              </a:ext>
            </a:extLst>
          </p:cNvPr>
          <p:cNvSpPr txBox="1"/>
          <p:nvPr/>
        </p:nvSpPr>
        <p:spPr>
          <a:xfrm>
            <a:off x="565279" y="1005189"/>
            <a:ext cx="5655130" cy="1862048"/>
          </a:xfrm>
          <a:prstGeom prst="rect">
            <a:avLst/>
          </a:prstGeom>
          <a:noFill/>
        </p:spPr>
        <p:txBody>
          <a:bodyPr wrap="square" rtlCol="0">
            <a:spAutoFit/>
          </a:bodyPr>
          <a:lstStyle/>
          <a:p>
            <a:r>
              <a:rPr lang="en-IN" sz="11500" b="1" i="1" u="sng" dirty="0">
                <a:latin typeface="Centaur" panose="02030504050205020304" pitchFamily="18" charset="0"/>
              </a:rPr>
              <a:t>Result </a:t>
            </a:r>
            <a:r>
              <a:rPr lang="en-IN" sz="11500" b="1" i="1" u="sng" dirty="0">
                <a:solidFill>
                  <a:schemeClr val="bg1"/>
                </a:solidFill>
                <a:latin typeface="Centaur" panose="02030504050205020304" pitchFamily="18" charset="0"/>
              </a:rPr>
              <a:t>   </a:t>
            </a:r>
          </a:p>
        </p:txBody>
      </p:sp>
      <p:graphicFrame>
        <p:nvGraphicFramePr>
          <p:cNvPr id="4" name="Diagram 3">
            <a:extLst>
              <a:ext uri="{FF2B5EF4-FFF2-40B4-BE49-F238E27FC236}">
                <a16:creationId xmlns:a16="http://schemas.microsoft.com/office/drawing/2014/main" id="{AFD8BD27-8FDD-3B53-B9C8-78A3657B03EA}"/>
              </a:ext>
            </a:extLst>
          </p:cNvPr>
          <p:cNvGraphicFramePr/>
          <p:nvPr>
            <p:extLst>
              <p:ext uri="{D42A27DB-BD31-4B8C-83A1-F6EECF244321}">
                <p14:modId xmlns:p14="http://schemas.microsoft.com/office/powerpoint/2010/main" val="2865043242"/>
              </p:ext>
            </p:extLst>
          </p:nvPr>
        </p:nvGraphicFramePr>
        <p:xfrm>
          <a:off x="416768" y="4105468"/>
          <a:ext cx="11109649" cy="29204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CFDFCE10-739A-CD83-AEF4-79775C3ABB4B}"/>
              </a:ext>
            </a:extLst>
          </p:cNvPr>
          <p:cNvCxnSpPr/>
          <p:nvPr/>
        </p:nvCxnSpPr>
        <p:spPr>
          <a:xfrm>
            <a:off x="5996473" y="4201884"/>
            <a:ext cx="0" cy="265611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51F956A-7D51-8ABF-DA86-E81F42A3636C}"/>
              </a:ext>
            </a:extLst>
          </p:cNvPr>
          <p:cNvSpPr/>
          <p:nvPr/>
        </p:nvSpPr>
        <p:spPr>
          <a:xfrm>
            <a:off x="-2822772" y="2379908"/>
            <a:ext cx="1821976" cy="1821976"/>
          </a:xfrm>
          <a:prstGeom prst="ellipse">
            <a:avLst/>
          </a:prstGeom>
          <a:solidFill>
            <a:schemeClr val="bg1"/>
          </a:solidFill>
          <a:ln>
            <a:noFill/>
          </a:ln>
          <a:effectLst>
            <a:innerShdw blurRad="127000" dist="50800" dir="108000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8" name="Graphic 7" descr="Single gear">
            <a:extLst>
              <a:ext uri="{FF2B5EF4-FFF2-40B4-BE49-F238E27FC236}">
                <a16:creationId xmlns:a16="http://schemas.microsoft.com/office/drawing/2014/main" id="{88B862AF-3DA7-F277-F086-2356443EE60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17341" y="2685339"/>
            <a:ext cx="1211114" cy="1211114"/>
          </a:xfrm>
          <a:prstGeom prst="rect">
            <a:avLst/>
          </a:prstGeom>
          <a:effectLst>
            <a:innerShdw blurRad="127000">
              <a:prstClr val="black">
                <a:alpha val="80000"/>
              </a:prstClr>
            </a:innerShdw>
          </a:effectLst>
        </p:spPr>
      </p:pic>
      <p:sp>
        <p:nvSpPr>
          <p:cNvPr id="9" name="Rectangle 8">
            <a:extLst>
              <a:ext uri="{FF2B5EF4-FFF2-40B4-BE49-F238E27FC236}">
                <a16:creationId xmlns:a16="http://schemas.microsoft.com/office/drawing/2014/main" id="{5B8EE592-AADB-4568-E211-BEA71A66E037}"/>
              </a:ext>
            </a:extLst>
          </p:cNvPr>
          <p:cNvSpPr/>
          <p:nvPr/>
        </p:nvSpPr>
        <p:spPr>
          <a:xfrm>
            <a:off x="0" y="-1422897"/>
            <a:ext cx="1635878" cy="369332"/>
          </a:xfrm>
          <a:prstGeom prst="rect">
            <a:avLst/>
          </a:prstGeom>
          <a:solidFill>
            <a:srgbClr val="FF0000"/>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endParaRPr lang="en-IN" dirty="0"/>
          </a:p>
        </p:txBody>
      </p:sp>
    </p:spTree>
    <p:extLst>
      <p:ext uri="{BB962C8B-B14F-4D97-AF65-F5344CB8AC3E}">
        <p14:creationId xmlns:p14="http://schemas.microsoft.com/office/powerpoint/2010/main" val="154866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1034"/>
                                        </p:tgtEl>
                                      </p:cBhvr>
                                      <p:by x="110000" y="110000"/>
                                    </p:animScale>
                                  </p:childTnLst>
                                </p:cTn>
                              </p:par>
                              <p:par>
                                <p:cTn id="7" presetID="8" presetClass="emph" presetSubtype="0" repeatCount="indefinite" fill="remove" nodeType="withEffect">
                                  <p:stCondLst>
                                    <p:cond delay="0"/>
                                  </p:stCondLst>
                                  <p:endCondLst>
                                    <p:cond evt="onNext" delay="0">
                                      <p:tgtEl>
                                        <p:sldTgt/>
                                      </p:tgtEl>
                                    </p:cond>
                                  </p:endCondLst>
                                  <p:childTnLst>
                                    <p:animRot by="64800000">
                                      <p:cBhvr>
                                        <p:cTn id="8" dur="15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250A198C-741C-6A34-879A-43C2984AACD6}"/>
              </a:ext>
            </a:extLst>
          </p:cNvPr>
          <p:cNvGrpSpPr/>
          <p:nvPr/>
        </p:nvGrpSpPr>
        <p:grpSpPr>
          <a:xfrm>
            <a:off x="-260554" y="1303361"/>
            <a:ext cx="4251278" cy="4251278"/>
            <a:chOff x="-260554" y="1303361"/>
            <a:chExt cx="4251278" cy="4251278"/>
          </a:xfrm>
        </p:grpSpPr>
        <p:grpSp>
          <p:nvGrpSpPr>
            <p:cNvPr id="21" name="Graphic 19">
              <a:extLst>
                <a:ext uri="{FF2B5EF4-FFF2-40B4-BE49-F238E27FC236}">
                  <a16:creationId xmlns:a16="http://schemas.microsoft.com/office/drawing/2014/main" id="{F2E3D80D-6368-74BB-E202-EB7446C883B8}"/>
                </a:ext>
              </a:extLst>
            </p:cNvPr>
            <p:cNvGrpSpPr/>
            <p:nvPr/>
          </p:nvGrpSpPr>
          <p:grpSpPr>
            <a:xfrm>
              <a:off x="-260554" y="1303361"/>
              <a:ext cx="4251278" cy="4251278"/>
              <a:chOff x="3544147" y="877147"/>
              <a:chExt cx="5103705" cy="5103704"/>
            </a:xfrm>
          </p:grpSpPr>
          <p:sp>
            <p:nvSpPr>
              <p:cNvPr id="22" name="Freeform: Shape 21">
                <a:extLst>
                  <a:ext uri="{FF2B5EF4-FFF2-40B4-BE49-F238E27FC236}">
                    <a16:creationId xmlns:a16="http://schemas.microsoft.com/office/drawing/2014/main" id="{5166244D-BF76-F7FF-B510-9707AF7F343E}"/>
                  </a:ext>
                </a:extLst>
              </p:cNvPr>
              <p:cNvSpPr/>
              <p:nvPr/>
            </p:nvSpPr>
            <p:spPr>
              <a:xfrm>
                <a:off x="6185392" y="877147"/>
                <a:ext cx="1651825" cy="1311897"/>
              </a:xfrm>
              <a:custGeom>
                <a:avLst/>
                <a:gdLst>
                  <a:gd name="connsiteX0" fmla="*/ -213 w 1651825"/>
                  <a:gd name="connsiteY0" fmla="*/ -76 h 1311897"/>
                  <a:gd name="connsiteX1" fmla="*/ 1651612 w 1651825"/>
                  <a:gd name="connsiteY1" fmla="*/ 684133 h 1311897"/>
                  <a:gd name="connsiteX2" fmla="*/ 1023915 w 1651825"/>
                  <a:gd name="connsiteY2" fmla="*/ 1311821 h 1311897"/>
                  <a:gd name="connsiteX3" fmla="*/ -213 w 1651825"/>
                  <a:gd name="connsiteY3" fmla="*/ 887616 h 1311897"/>
                </a:gdLst>
                <a:ahLst/>
                <a:cxnLst>
                  <a:cxn ang="0">
                    <a:pos x="connsiteX0" y="connsiteY0"/>
                  </a:cxn>
                  <a:cxn ang="0">
                    <a:pos x="connsiteX1" y="connsiteY1"/>
                  </a:cxn>
                  <a:cxn ang="0">
                    <a:pos x="connsiteX2" y="connsiteY2"/>
                  </a:cxn>
                  <a:cxn ang="0">
                    <a:pos x="connsiteX3" y="connsiteY3"/>
                  </a:cxn>
                </a:cxnLst>
                <a:rect l="l" t="t" r="r" b="b"/>
                <a:pathLst>
                  <a:path w="1651825" h="1311897">
                    <a:moveTo>
                      <a:pt x="-213" y="-76"/>
                    </a:moveTo>
                    <a:cubicBezTo>
                      <a:pt x="619340" y="-76"/>
                      <a:pt x="1213519" y="246041"/>
                      <a:pt x="1651612" y="684133"/>
                    </a:cubicBezTo>
                    <a:lnTo>
                      <a:pt x="1023915" y="1311821"/>
                    </a:lnTo>
                    <a:cubicBezTo>
                      <a:pt x="752300" y="1040206"/>
                      <a:pt x="383911" y="887616"/>
                      <a:pt x="-213" y="887616"/>
                    </a:cubicBezTo>
                    <a:close/>
                  </a:path>
                </a:pathLst>
              </a:custGeom>
              <a:solidFill>
                <a:srgbClr val="FF0000"/>
              </a:solidFill>
              <a:ln w="19050" cap="flat">
                <a:noFill/>
                <a:prstDash val="solid"/>
                <a:round/>
              </a:ln>
            </p:spPr>
            <p:txBody>
              <a:bodyPr rtlCol="0" anchor="ctr"/>
              <a:lstStyle/>
              <a:p>
                <a:endParaRPr lang="en-ID"/>
              </a:p>
            </p:txBody>
          </p:sp>
          <p:sp>
            <p:nvSpPr>
              <p:cNvPr id="23" name="Freeform: Shape 22">
                <a:extLst>
                  <a:ext uri="{FF2B5EF4-FFF2-40B4-BE49-F238E27FC236}">
                    <a16:creationId xmlns:a16="http://schemas.microsoft.com/office/drawing/2014/main" id="{FF7255D0-17DE-4069-F692-EA3A0CA4C5FB}"/>
                  </a:ext>
                </a:extLst>
              </p:cNvPr>
              <p:cNvSpPr/>
              <p:nvPr/>
            </p:nvSpPr>
            <p:spPr>
              <a:xfrm>
                <a:off x="7335955" y="1687782"/>
                <a:ext cx="1311897" cy="1651825"/>
              </a:xfrm>
              <a:custGeom>
                <a:avLst/>
                <a:gdLst>
                  <a:gd name="connsiteX0" fmla="*/ 627475 w 1311897"/>
                  <a:gd name="connsiteY0" fmla="*/ -76 h 1651825"/>
                  <a:gd name="connsiteX1" fmla="*/ 1311684 w 1311897"/>
                  <a:gd name="connsiteY1" fmla="*/ 1651749 h 1651825"/>
                  <a:gd name="connsiteX2" fmla="*/ 423993 w 1311897"/>
                  <a:gd name="connsiteY2" fmla="*/ 1651749 h 1651825"/>
                  <a:gd name="connsiteX3" fmla="*/ -213 w 1311897"/>
                  <a:gd name="connsiteY3" fmla="*/ 627612 h 1651825"/>
                </a:gdLst>
                <a:ahLst/>
                <a:cxnLst>
                  <a:cxn ang="0">
                    <a:pos x="connsiteX0" y="connsiteY0"/>
                  </a:cxn>
                  <a:cxn ang="0">
                    <a:pos x="connsiteX1" y="connsiteY1"/>
                  </a:cxn>
                  <a:cxn ang="0">
                    <a:pos x="connsiteX2" y="connsiteY2"/>
                  </a:cxn>
                  <a:cxn ang="0">
                    <a:pos x="connsiteX3" y="connsiteY3"/>
                  </a:cxn>
                </a:cxnLst>
                <a:rect l="l" t="t" r="r" b="b"/>
                <a:pathLst>
                  <a:path w="1311897" h="1651825">
                    <a:moveTo>
                      <a:pt x="627475" y="-76"/>
                    </a:moveTo>
                    <a:cubicBezTo>
                      <a:pt x="1065568" y="438017"/>
                      <a:pt x="1311684" y="1032196"/>
                      <a:pt x="1311684" y="1651749"/>
                    </a:cubicBezTo>
                    <a:lnTo>
                      <a:pt x="423993" y="1651749"/>
                    </a:lnTo>
                    <a:cubicBezTo>
                      <a:pt x="423993" y="1267625"/>
                      <a:pt x="271402" y="899236"/>
                      <a:pt x="-213" y="627612"/>
                    </a:cubicBezTo>
                    <a:close/>
                  </a:path>
                </a:pathLst>
              </a:custGeom>
              <a:solidFill>
                <a:srgbClr val="FF0000"/>
              </a:solidFill>
              <a:ln w="19050" cap="flat">
                <a:noFill/>
                <a:prstDash val="solid"/>
                <a:round/>
              </a:ln>
            </p:spPr>
            <p:txBody>
              <a:bodyPr rtlCol="0" anchor="ctr"/>
              <a:lstStyle/>
              <a:p>
                <a:endParaRPr lang="en-ID"/>
              </a:p>
            </p:txBody>
          </p:sp>
          <p:sp>
            <p:nvSpPr>
              <p:cNvPr id="24" name="Freeform: Shape 23">
                <a:extLst>
                  <a:ext uri="{FF2B5EF4-FFF2-40B4-BE49-F238E27FC236}">
                    <a16:creationId xmlns:a16="http://schemas.microsoft.com/office/drawing/2014/main" id="{8CEC0D14-9EBF-8353-F0AF-D01E34D6FEBF}"/>
                  </a:ext>
                </a:extLst>
              </p:cNvPr>
              <p:cNvSpPr/>
              <p:nvPr/>
            </p:nvSpPr>
            <p:spPr>
              <a:xfrm>
                <a:off x="7335945" y="3518392"/>
                <a:ext cx="1311907" cy="1651825"/>
              </a:xfrm>
              <a:custGeom>
                <a:avLst/>
                <a:gdLst>
                  <a:gd name="connsiteX0" fmla="*/ 1311694 w 1311907"/>
                  <a:gd name="connsiteY0" fmla="*/ -76 h 1651825"/>
                  <a:gd name="connsiteX1" fmla="*/ 627485 w 1311907"/>
                  <a:gd name="connsiteY1" fmla="*/ 1651749 h 1651825"/>
                  <a:gd name="connsiteX2" fmla="*/ -213 w 1311907"/>
                  <a:gd name="connsiteY2" fmla="*/ 1024052 h 1651825"/>
                  <a:gd name="connsiteX3" fmla="*/ 424002 w 1311907"/>
                  <a:gd name="connsiteY3" fmla="*/ -76 h 1651825"/>
                </a:gdLst>
                <a:ahLst/>
                <a:cxnLst>
                  <a:cxn ang="0">
                    <a:pos x="connsiteX0" y="connsiteY0"/>
                  </a:cxn>
                  <a:cxn ang="0">
                    <a:pos x="connsiteX1" y="connsiteY1"/>
                  </a:cxn>
                  <a:cxn ang="0">
                    <a:pos x="connsiteX2" y="connsiteY2"/>
                  </a:cxn>
                  <a:cxn ang="0">
                    <a:pos x="connsiteX3" y="connsiteY3"/>
                  </a:cxn>
                </a:cxnLst>
                <a:rect l="l" t="t" r="r" b="b"/>
                <a:pathLst>
                  <a:path w="1311907" h="1651825">
                    <a:moveTo>
                      <a:pt x="1311694" y="-76"/>
                    </a:moveTo>
                    <a:cubicBezTo>
                      <a:pt x="1311694" y="619477"/>
                      <a:pt x="1065578" y="1213657"/>
                      <a:pt x="627485" y="1651749"/>
                    </a:cubicBezTo>
                    <a:lnTo>
                      <a:pt x="-213" y="1024052"/>
                    </a:lnTo>
                    <a:cubicBezTo>
                      <a:pt x="271412" y="752437"/>
                      <a:pt x="424002" y="384048"/>
                      <a:pt x="424002" y="-76"/>
                    </a:cubicBezTo>
                    <a:close/>
                  </a:path>
                </a:pathLst>
              </a:custGeom>
              <a:solidFill>
                <a:srgbClr val="FF0000"/>
              </a:solidFill>
              <a:ln w="19050" cap="flat">
                <a:noFill/>
                <a:prstDash val="solid"/>
                <a:round/>
              </a:ln>
            </p:spPr>
            <p:txBody>
              <a:bodyPr rtlCol="0" anchor="ctr"/>
              <a:lstStyle/>
              <a:p>
                <a:endParaRPr lang="en-ID"/>
              </a:p>
            </p:txBody>
          </p:sp>
          <p:sp>
            <p:nvSpPr>
              <p:cNvPr id="25" name="Freeform: Shape 24">
                <a:extLst>
                  <a:ext uri="{FF2B5EF4-FFF2-40B4-BE49-F238E27FC236}">
                    <a16:creationId xmlns:a16="http://schemas.microsoft.com/office/drawing/2014/main" id="{220041D5-E29E-480E-BD62-BD9073CA6033}"/>
                  </a:ext>
                </a:extLst>
              </p:cNvPr>
              <p:cNvSpPr/>
              <p:nvPr/>
            </p:nvSpPr>
            <p:spPr>
              <a:xfrm>
                <a:off x="6185392" y="4668945"/>
                <a:ext cx="1651825" cy="1311906"/>
              </a:xfrm>
              <a:custGeom>
                <a:avLst/>
                <a:gdLst>
                  <a:gd name="connsiteX0" fmla="*/ 1651612 w 1651825"/>
                  <a:gd name="connsiteY0" fmla="*/ 627621 h 1311906"/>
                  <a:gd name="connsiteX1" fmla="*/ -213 w 1651825"/>
                  <a:gd name="connsiteY1" fmla="*/ 1311831 h 1311906"/>
                  <a:gd name="connsiteX2" fmla="*/ -213 w 1651825"/>
                  <a:gd name="connsiteY2" fmla="*/ 424139 h 1311906"/>
                  <a:gd name="connsiteX3" fmla="*/ 1023925 w 1651825"/>
                  <a:gd name="connsiteY3" fmla="*/ -76 h 1311906"/>
                </a:gdLst>
                <a:ahLst/>
                <a:cxnLst>
                  <a:cxn ang="0">
                    <a:pos x="connsiteX0" y="connsiteY0"/>
                  </a:cxn>
                  <a:cxn ang="0">
                    <a:pos x="connsiteX1" y="connsiteY1"/>
                  </a:cxn>
                  <a:cxn ang="0">
                    <a:pos x="connsiteX2" y="connsiteY2"/>
                  </a:cxn>
                  <a:cxn ang="0">
                    <a:pos x="connsiteX3" y="connsiteY3"/>
                  </a:cxn>
                </a:cxnLst>
                <a:rect l="l" t="t" r="r" b="b"/>
                <a:pathLst>
                  <a:path w="1651825" h="1311906">
                    <a:moveTo>
                      <a:pt x="1651612" y="627621"/>
                    </a:moveTo>
                    <a:cubicBezTo>
                      <a:pt x="1213519" y="1065715"/>
                      <a:pt x="619340" y="1311831"/>
                      <a:pt x="-213" y="1311831"/>
                    </a:cubicBezTo>
                    <a:lnTo>
                      <a:pt x="-213" y="424139"/>
                    </a:lnTo>
                    <a:cubicBezTo>
                      <a:pt x="383911" y="424139"/>
                      <a:pt x="752300" y="271548"/>
                      <a:pt x="1023925" y="-76"/>
                    </a:cubicBezTo>
                    <a:close/>
                  </a:path>
                </a:pathLst>
              </a:custGeom>
              <a:solidFill>
                <a:srgbClr val="FF0000"/>
              </a:solidFill>
              <a:ln w="19050" cap="flat">
                <a:noFill/>
                <a:prstDash val="solid"/>
                <a:round/>
              </a:ln>
            </p:spPr>
            <p:txBody>
              <a:bodyPr rtlCol="0" anchor="ctr"/>
              <a:lstStyle/>
              <a:p>
                <a:endParaRPr lang="en-ID"/>
              </a:p>
            </p:txBody>
          </p:sp>
          <p:sp>
            <p:nvSpPr>
              <p:cNvPr id="26" name="Freeform: Shape 25">
                <a:extLst>
                  <a:ext uri="{FF2B5EF4-FFF2-40B4-BE49-F238E27FC236}">
                    <a16:creationId xmlns:a16="http://schemas.microsoft.com/office/drawing/2014/main" id="{2F9B187E-2116-AD5F-92F7-AD014193618A}"/>
                  </a:ext>
                </a:extLst>
              </p:cNvPr>
              <p:cNvSpPr/>
              <p:nvPr/>
            </p:nvSpPr>
            <p:spPr>
              <a:xfrm>
                <a:off x="4354782" y="4668945"/>
                <a:ext cx="1651825" cy="1311906"/>
              </a:xfrm>
              <a:custGeom>
                <a:avLst/>
                <a:gdLst>
                  <a:gd name="connsiteX0" fmla="*/ 1651612 w 1651825"/>
                  <a:gd name="connsiteY0" fmla="*/ 1311831 h 1311906"/>
                  <a:gd name="connsiteX1" fmla="*/ -213 w 1651825"/>
                  <a:gd name="connsiteY1" fmla="*/ 627621 h 1311906"/>
                  <a:gd name="connsiteX2" fmla="*/ 627484 w 1651825"/>
                  <a:gd name="connsiteY2" fmla="*/ -76 h 1311906"/>
                  <a:gd name="connsiteX3" fmla="*/ 1651612 w 1651825"/>
                  <a:gd name="connsiteY3" fmla="*/ 424139 h 1311906"/>
                </a:gdLst>
                <a:ahLst/>
                <a:cxnLst>
                  <a:cxn ang="0">
                    <a:pos x="connsiteX0" y="connsiteY0"/>
                  </a:cxn>
                  <a:cxn ang="0">
                    <a:pos x="connsiteX1" y="connsiteY1"/>
                  </a:cxn>
                  <a:cxn ang="0">
                    <a:pos x="connsiteX2" y="connsiteY2"/>
                  </a:cxn>
                  <a:cxn ang="0">
                    <a:pos x="connsiteX3" y="connsiteY3"/>
                  </a:cxn>
                </a:cxnLst>
                <a:rect l="l" t="t" r="r" b="b"/>
                <a:pathLst>
                  <a:path w="1651825" h="1311906">
                    <a:moveTo>
                      <a:pt x="1651612" y="1311831"/>
                    </a:moveTo>
                    <a:cubicBezTo>
                      <a:pt x="1032059" y="1311831"/>
                      <a:pt x="437880" y="1065715"/>
                      <a:pt x="-213" y="627621"/>
                    </a:cubicBezTo>
                    <a:lnTo>
                      <a:pt x="627484" y="-76"/>
                    </a:lnTo>
                    <a:cubicBezTo>
                      <a:pt x="899100" y="271539"/>
                      <a:pt x="1267488" y="424139"/>
                      <a:pt x="1651612" y="424139"/>
                    </a:cubicBezTo>
                    <a:close/>
                  </a:path>
                </a:pathLst>
              </a:custGeom>
              <a:noFill/>
              <a:ln w="19050" cap="flat">
                <a:noFill/>
                <a:prstDash val="solid"/>
                <a:round/>
              </a:ln>
            </p:spPr>
            <p:txBody>
              <a:bodyPr rtlCol="0" anchor="ctr"/>
              <a:lstStyle/>
              <a:p>
                <a:endParaRPr lang="en-ID"/>
              </a:p>
            </p:txBody>
          </p:sp>
          <p:sp>
            <p:nvSpPr>
              <p:cNvPr id="27" name="Freeform: Shape 26">
                <a:extLst>
                  <a:ext uri="{FF2B5EF4-FFF2-40B4-BE49-F238E27FC236}">
                    <a16:creationId xmlns:a16="http://schemas.microsoft.com/office/drawing/2014/main" id="{B5B64313-800B-DF19-3010-8230D94DBC52}"/>
                  </a:ext>
                </a:extLst>
              </p:cNvPr>
              <p:cNvSpPr/>
              <p:nvPr/>
            </p:nvSpPr>
            <p:spPr>
              <a:xfrm>
                <a:off x="3544147" y="3518392"/>
                <a:ext cx="1311897" cy="1651825"/>
              </a:xfrm>
              <a:custGeom>
                <a:avLst/>
                <a:gdLst>
                  <a:gd name="connsiteX0" fmla="*/ 683996 w 1311897"/>
                  <a:gd name="connsiteY0" fmla="*/ 1651749 h 1651825"/>
                  <a:gd name="connsiteX1" fmla="*/ -213 w 1311897"/>
                  <a:gd name="connsiteY1" fmla="*/ -76 h 1651825"/>
                  <a:gd name="connsiteX2" fmla="*/ 887479 w 1311897"/>
                  <a:gd name="connsiteY2" fmla="*/ -76 h 1651825"/>
                  <a:gd name="connsiteX3" fmla="*/ 1311685 w 1311897"/>
                  <a:gd name="connsiteY3" fmla="*/ 1024052 h 1651825"/>
                </a:gdLst>
                <a:ahLst/>
                <a:cxnLst>
                  <a:cxn ang="0">
                    <a:pos x="connsiteX0" y="connsiteY0"/>
                  </a:cxn>
                  <a:cxn ang="0">
                    <a:pos x="connsiteX1" y="connsiteY1"/>
                  </a:cxn>
                  <a:cxn ang="0">
                    <a:pos x="connsiteX2" y="connsiteY2"/>
                  </a:cxn>
                  <a:cxn ang="0">
                    <a:pos x="connsiteX3" y="connsiteY3"/>
                  </a:cxn>
                </a:cxnLst>
                <a:rect l="l" t="t" r="r" b="b"/>
                <a:pathLst>
                  <a:path w="1311897" h="1651825">
                    <a:moveTo>
                      <a:pt x="683996" y="1651749"/>
                    </a:moveTo>
                    <a:cubicBezTo>
                      <a:pt x="245904" y="1213657"/>
                      <a:pt x="-213" y="619477"/>
                      <a:pt x="-213" y="-76"/>
                    </a:cubicBezTo>
                    <a:lnTo>
                      <a:pt x="887479" y="-76"/>
                    </a:lnTo>
                    <a:cubicBezTo>
                      <a:pt x="887479" y="384048"/>
                      <a:pt x="1040069" y="752437"/>
                      <a:pt x="1311685" y="1024052"/>
                    </a:cubicBezTo>
                    <a:close/>
                  </a:path>
                </a:pathLst>
              </a:custGeom>
              <a:noFill/>
              <a:ln w="19050" cap="flat">
                <a:noFill/>
                <a:prstDash val="solid"/>
                <a:round/>
              </a:ln>
            </p:spPr>
            <p:txBody>
              <a:bodyPr rtlCol="0" anchor="ctr"/>
              <a:lstStyle/>
              <a:p>
                <a:endParaRPr lang="en-ID"/>
              </a:p>
            </p:txBody>
          </p:sp>
          <p:sp>
            <p:nvSpPr>
              <p:cNvPr id="28" name="Freeform: Shape 27">
                <a:extLst>
                  <a:ext uri="{FF2B5EF4-FFF2-40B4-BE49-F238E27FC236}">
                    <a16:creationId xmlns:a16="http://schemas.microsoft.com/office/drawing/2014/main" id="{E34F5C0C-498C-92FC-0495-A2F1093C1A3E}"/>
                  </a:ext>
                </a:extLst>
              </p:cNvPr>
              <p:cNvSpPr/>
              <p:nvPr/>
            </p:nvSpPr>
            <p:spPr>
              <a:xfrm>
                <a:off x="3544147" y="1687782"/>
                <a:ext cx="1311906" cy="1651825"/>
              </a:xfrm>
              <a:custGeom>
                <a:avLst/>
                <a:gdLst>
                  <a:gd name="connsiteX0" fmla="*/ -213 w 1311906"/>
                  <a:gd name="connsiteY0" fmla="*/ 1651740 h 1651825"/>
                  <a:gd name="connsiteX1" fmla="*/ 683996 w 1311906"/>
                  <a:gd name="connsiteY1" fmla="*/ -76 h 1651825"/>
                  <a:gd name="connsiteX2" fmla="*/ 1311694 w 1311906"/>
                  <a:gd name="connsiteY2" fmla="*/ 627612 h 1651825"/>
                  <a:gd name="connsiteX3" fmla="*/ 887479 w 1311906"/>
                  <a:gd name="connsiteY3" fmla="*/ 1651749 h 1651825"/>
                </a:gdLst>
                <a:ahLst/>
                <a:cxnLst>
                  <a:cxn ang="0">
                    <a:pos x="connsiteX0" y="connsiteY0"/>
                  </a:cxn>
                  <a:cxn ang="0">
                    <a:pos x="connsiteX1" y="connsiteY1"/>
                  </a:cxn>
                  <a:cxn ang="0">
                    <a:pos x="connsiteX2" y="connsiteY2"/>
                  </a:cxn>
                  <a:cxn ang="0">
                    <a:pos x="connsiteX3" y="connsiteY3"/>
                  </a:cxn>
                </a:cxnLst>
                <a:rect l="l" t="t" r="r" b="b"/>
                <a:pathLst>
                  <a:path w="1311906" h="1651825">
                    <a:moveTo>
                      <a:pt x="-213" y="1651740"/>
                    </a:moveTo>
                    <a:cubicBezTo>
                      <a:pt x="-213" y="1032186"/>
                      <a:pt x="245904" y="438017"/>
                      <a:pt x="683996" y="-76"/>
                    </a:cubicBezTo>
                    <a:lnTo>
                      <a:pt x="1311694" y="627612"/>
                    </a:lnTo>
                    <a:cubicBezTo>
                      <a:pt x="1040069" y="899236"/>
                      <a:pt x="887479" y="1267625"/>
                      <a:pt x="887479" y="1651749"/>
                    </a:cubicBezTo>
                    <a:close/>
                  </a:path>
                </a:pathLst>
              </a:custGeom>
              <a:noFill/>
              <a:ln w="19050" cap="flat">
                <a:noFill/>
                <a:prstDash val="solid"/>
                <a:round/>
              </a:ln>
            </p:spPr>
            <p:txBody>
              <a:bodyPr rtlCol="0" anchor="ctr"/>
              <a:lstStyle/>
              <a:p>
                <a:endParaRPr lang="en-ID" dirty="0"/>
              </a:p>
            </p:txBody>
          </p:sp>
          <p:sp>
            <p:nvSpPr>
              <p:cNvPr id="29" name="Freeform: Shape 28">
                <a:extLst>
                  <a:ext uri="{FF2B5EF4-FFF2-40B4-BE49-F238E27FC236}">
                    <a16:creationId xmlns:a16="http://schemas.microsoft.com/office/drawing/2014/main" id="{6B13C291-FE48-0F6A-3F84-D5B8298C2BC4}"/>
                  </a:ext>
                </a:extLst>
              </p:cNvPr>
              <p:cNvSpPr/>
              <p:nvPr/>
            </p:nvSpPr>
            <p:spPr>
              <a:xfrm>
                <a:off x="4354782" y="877148"/>
                <a:ext cx="1651825" cy="1311896"/>
              </a:xfrm>
              <a:custGeom>
                <a:avLst/>
                <a:gdLst>
                  <a:gd name="connsiteX0" fmla="*/ -213 w 1651825"/>
                  <a:gd name="connsiteY0" fmla="*/ 684132 h 1311896"/>
                  <a:gd name="connsiteX1" fmla="*/ 1651612 w 1651825"/>
                  <a:gd name="connsiteY1" fmla="*/ -76 h 1311896"/>
                  <a:gd name="connsiteX2" fmla="*/ 1651612 w 1651825"/>
                  <a:gd name="connsiteY2" fmla="*/ 887615 h 1311896"/>
                  <a:gd name="connsiteX3" fmla="*/ 627475 w 1651825"/>
                  <a:gd name="connsiteY3" fmla="*/ 1311820 h 1311896"/>
                </a:gdLst>
                <a:ahLst/>
                <a:cxnLst>
                  <a:cxn ang="0">
                    <a:pos x="connsiteX0" y="connsiteY0"/>
                  </a:cxn>
                  <a:cxn ang="0">
                    <a:pos x="connsiteX1" y="connsiteY1"/>
                  </a:cxn>
                  <a:cxn ang="0">
                    <a:pos x="connsiteX2" y="connsiteY2"/>
                  </a:cxn>
                  <a:cxn ang="0">
                    <a:pos x="connsiteX3" y="connsiteY3"/>
                  </a:cxn>
                </a:cxnLst>
                <a:rect l="l" t="t" r="r" b="b"/>
                <a:pathLst>
                  <a:path w="1651825" h="1311896">
                    <a:moveTo>
                      <a:pt x="-213" y="684132"/>
                    </a:moveTo>
                    <a:cubicBezTo>
                      <a:pt x="437880" y="246040"/>
                      <a:pt x="1032059" y="-76"/>
                      <a:pt x="1651612" y="-76"/>
                    </a:cubicBezTo>
                    <a:lnTo>
                      <a:pt x="1651612" y="887615"/>
                    </a:lnTo>
                    <a:cubicBezTo>
                      <a:pt x="1267488" y="887615"/>
                      <a:pt x="899100" y="1040205"/>
                      <a:pt x="627475" y="1311820"/>
                    </a:cubicBezTo>
                    <a:close/>
                  </a:path>
                </a:pathLst>
              </a:custGeom>
              <a:noFill/>
              <a:ln w="19050" cap="flat">
                <a:noFill/>
                <a:prstDash val="solid"/>
                <a:round/>
              </a:ln>
            </p:spPr>
            <p:txBody>
              <a:bodyPr rtlCol="0" anchor="ctr"/>
              <a:lstStyle/>
              <a:p>
                <a:endParaRPr lang="en-ID"/>
              </a:p>
            </p:txBody>
          </p:sp>
        </p:grpSp>
        <p:pic>
          <p:nvPicPr>
            <p:cNvPr id="31" name="Graphic 30" descr="Target">
              <a:extLst>
                <a:ext uri="{FF2B5EF4-FFF2-40B4-BE49-F238E27FC236}">
                  <a16:creationId xmlns:a16="http://schemas.microsoft.com/office/drawing/2014/main" id="{C61A1101-CA12-5289-0088-8E8EA251DDE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7988" y="1499930"/>
              <a:ext cx="616372" cy="616372"/>
            </a:xfrm>
            <a:prstGeom prst="rect">
              <a:avLst/>
            </a:prstGeom>
            <a:effectLst>
              <a:outerShdw blurRad="63500" dist="38100" algn="l" rotWithShape="0">
                <a:prstClr val="black">
                  <a:alpha val="60000"/>
                </a:prstClr>
              </a:outerShdw>
            </a:effectLst>
          </p:spPr>
        </p:pic>
        <p:pic>
          <p:nvPicPr>
            <p:cNvPr id="33" name="Graphic 32" descr="Bullseye">
              <a:extLst>
                <a:ext uri="{FF2B5EF4-FFF2-40B4-BE49-F238E27FC236}">
                  <a16:creationId xmlns:a16="http://schemas.microsoft.com/office/drawing/2014/main" id="{D2AE7304-A79A-1011-01D0-6532BD3C88E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77486" y="3822616"/>
              <a:ext cx="616372" cy="616372"/>
            </a:xfrm>
            <a:prstGeom prst="rect">
              <a:avLst/>
            </a:prstGeom>
            <a:effectLst>
              <a:outerShdw blurRad="63500" dist="38100" algn="l" rotWithShape="0">
                <a:prstClr val="black">
                  <a:alpha val="60000"/>
                </a:prstClr>
              </a:outerShdw>
            </a:effectLst>
          </p:spPr>
        </p:pic>
        <p:pic>
          <p:nvPicPr>
            <p:cNvPr id="35" name="Graphic 34" descr="Gears">
              <a:extLst>
                <a:ext uri="{FF2B5EF4-FFF2-40B4-BE49-F238E27FC236}">
                  <a16:creationId xmlns:a16="http://schemas.microsoft.com/office/drawing/2014/main" id="{A57F8182-AB67-0AE7-F211-C8081BCC068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75452" y="2455014"/>
              <a:ext cx="616372" cy="616372"/>
            </a:xfrm>
            <a:prstGeom prst="rect">
              <a:avLst/>
            </a:prstGeom>
            <a:effectLst>
              <a:outerShdw blurRad="63500" dist="38100" algn="l" rotWithShape="0">
                <a:prstClr val="black">
                  <a:alpha val="60000"/>
                </a:prstClr>
              </a:outerShdw>
            </a:effectLst>
          </p:spPr>
        </p:pic>
        <p:pic>
          <p:nvPicPr>
            <p:cNvPr id="37" name="Graphic 36" descr="Upward trend">
              <a:extLst>
                <a:ext uri="{FF2B5EF4-FFF2-40B4-BE49-F238E27FC236}">
                  <a16:creationId xmlns:a16="http://schemas.microsoft.com/office/drawing/2014/main" id="{804A2AA0-A7AF-5CC1-3F41-2F264066138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209" y="4778774"/>
              <a:ext cx="554234" cy="554234"/>
            </a:xfrm>
            <a:prstGeom prst="rect">
              <a:avLst/>
            </a:prstGeom>
            <a:effectLst>
              <a:outerShdw blurRad="63500" dist="38100" algn="l" rotWithShape="0">
                <a:prstClr val="black">
                  <a:alpha val="60000"/>
                </a:prstClr>
              </a:outerShdw>
            </a:effectLst>
          </p:spPr>
        </p:pic>
      </p:grpSp>
      <p:sp>
        <p:nvSpPr>
          <p:cNvPr id="4" name="Oval 3">
            <a:extLst>
              <a:ext uri="{FF2B5EF4-FFF2-40B4-BE49-F238E27FC236}">
                <a16:creationId xmlns:a16="http://schemas.microsoft.com/office/drawing/2014/main" id="{CD6AFD15-50DB-DC2E-A440-311960285060}"/>
              </a:ext>
            </a:extLst>
          </p:cNvPr>
          <p:cNvSpPr/>
          <p:nvPr/>
        </p:nvSpPr>
        <p:spPr>
          <a:xfrm>
            <a:off x="954098" y="2518012"/>
            <a:ext cx="1821976" cy="1821976"/>
          </a:xfrm>
          <a:prstGeom prst="ellipse">
            <a:avLst/>
          </a:prstGeom>
          <a:solidFill>
            <a:schemeClr val="bg1"/>
          </a:solidFill>
          <a:ln>
            <a:noFill/>
          </a:ln>
          <a:effectLst>
            <a:innerShdw blurRad="127000" dist="50800" dir="108000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 name="Graphic 5" descr="Single gear">
            <a:extLst>
              <a:ext uri="{FF2B5EF4-FFF2-40B4-BE49-F238E27FC236}">
                <a16:creationId xmlns:a16="http://schemas.microsoft.com/office/drawing/2014/main" id="{2A4BAD78-798A-496B-214A-4D336D82757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9529" y="2823443"/>
            <a:ext cx="1211114" cy="1211114"/>
          </a:xfrm>
          <a:prstGeom prst="rect">
            <a:avLst/>
          </a:prstGeom>
          <a:effectLst>
            <a:innerShdw blurRad="127000">
              <a:prstClr val="black">
                <a:alpha val="80000"/>
              </a:prstClr>
            </a:innerShdw>
          </a:effectLst>
        </p:spPr>
      </p:pic>
      <p:cxnSp>
        <p:nvCxnSpPr>
          <p:cNvPr id="39" name="Straight Connector 38">
            <a:extLst>
              <a:ext uri="{FF2B5EF4-FFF2-40B4-BE49-F238E27FC236}">
                <a16:creationId xmlns:a16="http://schemas.microsoft.com/office/drawing/2014/main" id="{A55A1D14-C04E-5CB5-1827-0DEF83328CAE}"/>
              </a:ext>
            </a:extLst>
          </p:cNvPr>
          <p:cNvCxnSpPr>
            <a:cxnSpLocks/>
          </p:cNvCxnSpPr>
          <p:nvPr/>
        </p:nvCxnSpPr>
        <p:spPr>
          <a:xfrm flipH="1">
            <a:off x="2776074" y="835356"/>
            <a:ext cx="688332" cy="538415"/>
          </a:xfrm>
          <a:prstGeom prst="line">
            <a:avLst/>
          </a:prstGeom>
          <a:ln w="15875">
            <a:solidFill>
              <a:schemeClr val="tx1">
                <a:lumMod val="65000"/>
                <a:lumOff val="35000"/>
              </a:schemeClr>
            </a:solidFill>
            <a:tailEnd type="oval"/>
          </a:ln>
          <a:effectLst/>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8F5805-DFE6-F2B9-E065-9E0066E93881}"/>
              </a:ext>
            </a:extLst>
          </p:cNvPr>
          <p:cNvCxnSpPr>
            <a:cxnSpLocks/>
          </p:cNvCxnSpPr>
          <p:nvPr/>
        </p:nvCxnSpPr>
        <p:spPr>
          <a:xfrm flipH="1" flipV="1">
            <a:off x="2776074" y="5484230"/>
            <a:ext cx="688332" cy="538415"/>
          </a:xfrm>
          <a:prstGeom prst="line">
            <a:avLst/>
          </a:prstGeom>
          <a:ln w="15875">
            <a:solidFill>
              <a:schemeClr val="tx1">
                <a:lumMod val="65000"/>
                <a:lumOff val="35000"/>
              </a:schemeClr>
            </a:solidFill>
            <a:tailEnd type="oval"/>
          </a:ln>
          <a:effectLst/>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95E41FC-0A07-AF3D-A80B-0593408913DC}"/>
              </a:ext>
            </a:extLst>
          </p:cNvPr>
          <p:cNvCxnSpPr>
            <a:cxnSpLocks/>
          </p:cNvCxnSpPr>
          <p:nvPr/>
        </p:nvCxnSpPr>
        <p:spPr>
          <a:xfrm flipH="1">
            <a:off x="3933886" y="2309865"/>
            <a:ext cx="879319" cy="222487"/>
          </a:xfrm>
          <a:prstGeom prst="line">
            <a:avLst/>
          </a:prstGeom>
          <a:ln w="15875">
            <a:solidFill>
              <a:schemeClr val="tx1">
                <a:lumMod val="65000"/>
                <a:lumOff val="35000"/>
              </a:schemeClr>
            </a:solidFill>
            <a:tailEnd type="oval"/>
          </a:ln>
          <a:effectLst/>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B73BD0-8C48-6749-DDD9-F1C5E67A081A}"/>
              </a:ext>
            </a:extLst>
          </p:cNvPr>
          <p:cNvCxnSpPr>
            <a:cxnSpLocks/>
          </p:cNvCxnSpPr>
          <p:nvPr/>
        </p:nvCxnSpPr>
        <p:spPr>
          <a:xfrm flipH="1" flipV="1">
            <a:off x="3933886" y="4325649"/>
            <a:ext cx="879319" cy="222487"/>
          </a:xfrm>
          <a:prstGeom prst="line">
            <a:avLst/>
          </a:prstGeom>
          <a:ln w="15875">
            <a:solidFill>
              <a:schemeClr val="tx1">
                <a:lumMod val="65000"/>
                <a:lumOff val="35000"/>
              </a:schemeClr>
            </a:solidFill>
            <a:tailEnd type="oval"/>
          </a:ln>
          <a:effectLst/>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A15E0C47-89FE-C510-6874-9E2506E67E7D}"/>
              </a:ext>
            </a:extLst>
          </p:cNvPr>
          <p:cNvGrpSpPr/>
          <p:nvPr/>
        </p:nvGrpSpPr>
        <p:grpSpPr>
          <a:xfrm>
            <a:off x="4973183" y="1972387"/>
            <a:ext cx="4367464" cy="1550915"/>
            <a:chOff x="3645568" y="331902"/>
            <a:chExt cx="4367464" cy="1550915"/>
          </a:xfrm>
        </p:grpSpPr>
        <p:sp>
          <p:nvSpPr>
            <p:cNvPr id="55" name="TextBox 54">
              <a:extLst>
                <a:ext uri="{FF2B5EF4-FFF2-40B4-BE49-F238E27FC236}">
                  <a16:creationId xmlns:a16="http://schemas.microsoft.com/office/drawing/2014/main" id="{70DAC4DA-4182-8989-B45B-0866895D9277}"/>
                </a:ext>
              </a:extLst>
            </p:cNvPr>
            <p:cNvSpPr txBox="1"/>
            <p:nvPr/>
          </p:nvSpPr>
          <p:spPr>
            <a:xfrm>
              <a:off x="3645568" y="331902"/>
              <a:ext cx="1439818" cy="369332"/>
            </a:xfrm>
            <a:prstGeom prst="rect">
              <a:avLst/>
            </a:prstGeom>
            <a:noFill/>
          </p:spPr>
          <p:txBody>
            <a:bodyPr wrap="none" rtlCol="0">
              <a:spAutoFit/>
            </a:bodyPr>
            <a:lstStyle/>
            <a:p>
              <a:r>
                <a:rPr lang="en-US" b="1" dirty="0">
                  <a:solidFill>
                    <a:srgbClr val="FFFF00"/>
                  </a:solidFill>
                  <a:latin typeface="Century Gothic" panose="020B0502020202020204" pitchFamily="34" charset="0"/>
                </a:rPr>
                <a:t>SECONDLY.</a:t>
              </a:r>
              <a:endParaRPr lang="en-ID" b="1" dirty="0">
                <a:solidFill>
                  <a:srgbClr val="FFFF00"/>
                </a:solidFill>
                <a:latin typeface="Century Gothic" panose="020B0502020202020204" pitchFamily="34" charset="0"/>
              </a:endParaRPr>
            </a:p>
          </p:txBody>
        </p:sp>
        <p:sp>
          <p:nvSpPr>
            <p:cNvPr id="56" name="TextBox 55">
              <a:extLst>
                <a:ext uri="{FF2B5EF4-FFF2-40B4-BE49-F238E27FC236}">
                  <a16:creationId xmlns:a16="http://schemas.microsoft.com/office/drawing/2014/main" id="{4BA95383-2C40-E81F-37F9-36C704C0BF47}"/>
                </a:ext>
              </a:extLst>
            </p:cNvPr>
            <p:cNvSpPr txBox="1"/>
            <p:nvPr/>
          </p:nvSpPr>
          <p:spPr>
            <a:xfrm>
              <a:off x="3645568" y="713266"/>
              <a:ext cx="4367464" cy="1169551"/>
            </a:xfrm>
            <a:prstGeom prst="rect">
              <a:avLst/>
            </a:prstGeom>
            <a:noFill/>
          </p:spPr>
          <p:txBody>
            <a:bodyPr wrap="square">
              <a:spAutoFit/>
            </a:bodyPr>
            <a:lstStyle/>
            <a:p>
              <a:r>
                <a:rPr lang="en-ID" sz="1400" b="0" i="0" dirty="0">
                  <a:solidFill>
                    <a:srgbClr val="FFFFFF"/>
                  </a:solidFill>
                  <a:effectLst/>
                  <a:latin typeface="Century Gothic" panose="020B0502020202020204" pitchFamily="34" charset="0"/>
                </a:rPr>
                <a:t>Throughout this presentation we explored the </a:t>
              </a:r>
              <a:r>
                <a:rPr lang="en-ID" sz="1400" b="0" i="0" dirty="0" err="1">
                  <a:solidFill>
                    <a:srgbClr val="FFFFFF"/>
                  </a:solidFill>
                  <a:effectLst/>
                  <a:latin typeface="Century Gothic" panose="020B0502020202020204" pitchFamily="34" charset="0"/>
                </a:rPr>
                <a:t>literature,conducted</a:t>
              </a:r>
              <a:r>
                <a:rPr lang="en-ID" sz="1400" b="0" i="0" dirty="0">
                  <a:solidFill>
                    <a:srgbClr val="FFFFFF"/>
                  </a:solidFill>
                  <a:effectLst/>
                  <a:latin typeface="Century Gothic" panose="020B0502020202020204" pitchFamily="34" charset="0"/>
                </a:rPr>
                <a:t> a survey, and reviewed relevant research to understand the landscape of telegram bot development and its potential applications</a:t>
              </a:r>
              <a:r>
                <a:rPr lang="en-ID" sz="1200" b="0" i="0" dirty="0">
                  <a:solidFill>
                    <a:srgbClr val="FF0000"/>
                  </a:solidFill>
                  <a:effectLst/>
                  <a:latin typeface="Century Gothic" panose="020B0502020202020204" pitchFamily="34" charset="0"/>
                </a:rPr>
                <a:t>.</a:t>
              </a:r>
              <a:endParaRPr lang="en-ID" sz="1200" dirty="0">
                <a:solidFill>
                  <a:srgbClr val="FF0000"/>
                </a:solidFill>
                <a:latin typeface="Century Gothic" panose="020B0502020202020204" pitchFamily="34" charset="0"/>
              </a:endParaRPr>
            </a:p>
          </p:txBody>
        </p:sp>
      </p:grpSp>
      <p:grpSp>
        <p:nvGrpSpPr>
          <p:cNvPr id="57" name="Group 56">
            <a:extLst>
              <a:ext uri="{FF2B5EF4-FFF2-40B4-BE49-F238E27FC236}">
                <a16:creationId xmlns:a16="http://schemas.microsoft.com/office/drawing/2014/main" id="{0B61E00B-A659-B67C-4C3B-F7B4C11B4A87}"/>
              </a:ext>
            </a:extLst>
          </p:cNvPr>
          <p:cNvGrpSpPr/>
          <p:nvPr/>
        </p:nvGrpSpPr>
        <p:grpSpPr>
          <a:xfrm>
            <a:off x="4973183" y="3857919"/>
            <a:ext cx="4367464" cy="1458582"/>
            <a:chOff x="3645568" y="331902"/>
            <a:chExt cx="4367464" cy="1458582"/>
          </a:xfrm>
        </p:grpSpPr>
        <p:sp>
          <p:nvSpPr>
            <p:cNvPr id="58" name="TextBox 57">
              <a:extLst>
                <a:ext uri="{FF2B5EF4-FFF2-40B4-BE49-F238E27FC236}">
                  <a16:creationId xmlns:a16="http://schemas.microsoft.com/office/drawing/2014/main" id="{45AF4467-509D-49AD-EC9F-DF9020493479}"/>
                </a:ext>
              </a:extLst>
            </p:cNvPr>
            <p:cNvSpPr txBox="1"/>
            <p:nvPr/>
          </p:nvSpPr>
          <p:spPr>
            <a:xfrm>
              <a:off x="3645568" y="331902"/>
              <a:ext cx="1106393" cy="369332"/>
            </a:xfrm>
            <a:prstGeom prst="rect">
              <a:avLst/>
            </a:prstGeom>
            <a:noFill/>
          </p:spPr>
          <p:txBody>
            <a:bodyPr wrap="none" rtlCol="0">
              <a:spAutoFit/>
            </a:bodyPr>
            <a:lstStyle/>
            <a:p>
              <a:r>
                <a:rPr lang="en-US" b="1" dirty="0">
                  <a:solidFill>
                    <a:srgbClr val="FFFF00"/>
                  </a:solidFill>
                  <a:latin typeface="Century Gothic" panose="020B0502020202020204" pitchFamily="34" charset="0"/>
                </a:rPr>
                <a:t>THIRDLY.</a:t>
              </a:r>
              <a:endParaRPr lang="en-ID" b="1" dirty="0">
                <a:solidFill>
                  <a:srgbClr val="FFFF00"/>
                </a:solidFill>
                <a:latin typeface="Century Gothic" panose="020B0502020202020204" pitchFamily="34" charset="0"/>
              </a:endParaRPr>
            </a:p>
          </p:txBody>
        </p:sp>
        <p:sp>
          <p:nvSpPr>
            <p:cNvPr id="59" name="TextBox 58">
              <a:extLst>
                <a:ext uri="{FF2B5EF4-FFF2-40B4-BE49-F238E27FC236}">
                  <a16:creationId xmlns:a16="http://schemas.microsoft.com/office/drawing/2014/main" id="{E0E3E091-1AD2-7092-E928-A7B3B1F17467}"/>
                </a:ext>
              </a:extLst>
            </p:cNvPr>
            <p:cNvSpPr txBox="1"/>
            <p:nvPr/>
          </p:nvSpPr>
          <p:spPr>
            <a:xfrm>
              <a:off x="3645568" y="713266"/>
              <a:ext cx="4367464" cy="1077218"/>
            </a:xfrm>
            <a:prstGeom prst="rect">
              <a:avLst/>
            </a:prstGeom>
            <a:noFill/>
          </p:spPr>
          <p:txBody>
            <a:bodyPr wrap="square">
              <a:spAutoFit/>
            </a:bodyPr>
            <a:lstStyle/>
            <a:p>
              <a:r>
                <a:rPr lang="en-ID" sz="1600" dirty="0">
                  <a:solidFill>
                    <a:srgbClr val="FFFFFF"/>
                  </a:solidFill>
                  <a:latin typeface="Century Gothic" panose="020B0502020202020204" pitchFamily="34" charset="0"/>
                </a:rPr>
                <a:t>We discussed the integration of </a:t>
              </a:r>
              <a:r>
                <a:rPr lang="en-ID" sz="1600" dirty="0" err="1">
                  <a:solidFill>
                    <a:srgbClr val="FFFFFF"/>
                  </a:solidFill>
                  <a:latin typeface="Century Gothic" panose="020B0502020202020204" pitchFamily="34" charset="0"/>
                </a:rPr>
                <a:t>OpenAI’s</a:t>
              </a:r>
              <a:r>
                <a:rPr lang="en-ID" sz="1600" dirty="0">
                  <a:solidFill>
                    <a:srgbClr val="FFFFFF"/>
                  </a:solidFill>
                  <a:latin typeface="Century Gothic" panose="020B0502020202020204" pitchFamily="34" charset="0"/>
                </a:rPr>
                <a:t> GPT models, which can enhance the </a:t>
              </a:r>
              <a:r>
                <a:rPr lang="en-ID" sz="1600" dirty="0" err="1">
                  <a:solidFill>
                    <a:srgbClr val="FFFFFF"/>
                  </a:solidFill>
                  <a:latin typeface="Century Gothic" panose="020B0502020202020204" pitchFamily="34" charset="0"/>
                </a:rPr>
                <a:t>chatbot’s</a:t>
              </a:r>
              <a:r>
                <a:rPr lang="en-ID" sz="1600" dirty="0">
                  <a:solidFill>
                    <a:srgbClr val="FFFFFF"/>
                  </a:solidFill>
                  <a:latin typeface="Century Gothic" panose="020B0502020202020204" pitchFamily="34" charset="0"/>
                </a:rPr>
                <a:t> conversional quality and contextual understanding</a:t>
              </a:r>
              <a:r>
                <a:rPr lang="en-ID" sz="1200" dirty="0">
                  <a:solidFill>
                    <a:schemeClr val="tx1">
                      <a:lumMod val="85000"/>
                      <a:lumOff val="15000"/>
                    </a:schemeClr>
                  </a:solidFill>
                  <a:latin typeface="Century Gothic" panose="020B0502020202020204" pitchFamily="34" charset="0"/>
                </a:rPr>
                <a:t>. </a:t>
              </a:r>
            </a:p>
          </p:txBody>
        </p:sp>
      </p:grpSp>
      <p:grpSp>
        <p:nvGrpSpPr>
          <p:cNvPr id="53" name="Group 52">
            <a:extLst>
              <a:ext uri="{FF2B5EF4-FFF2-40B4-BE49-F238E27FC236}">
                <a16:creationId xmlns:a16="http://schemas.microsoft.com/office/drawing/2014/main" id="{706D5BB0-DE9A-1DAE-8AB4-056A5EB14DD9}"/>
              </a:ext>
            </a:extLst>
          </p:cNvPr>
          <p:cNvGrpSpPr/>
          <p:nvPr/>
        </p:nvGrpSpPr>
        <p:grpSpPr>
          <a:xfrm>
            <a:off x="3645568" y="326705"/>
            <a:ext cx="4367464" cy="1458582"/>
            <a:chOff x="3645568" y="331902"/>
            <a:chExt cx="4367464" cy="1458582"/>
          </a:xfrm>
        </p:grpSpPr>
        <p:sp>
          <p:nvSpPr>
            <p:cNvPr id="50" name="TextBox 49">
              <a:extLst>
                <a:ext uri="{FF2B5EF4-FFF2-40B4-BE49-F238E27FC236}">
                  <a16:creationId xmlns:a16="http://schemas.microsoft.com/office/drawing/2014/main" id="{30501F89-4E97-4686-BAEA-77CB5155327D}"/>
                </a:ext>
              </a:extLst>
            </p:cNvPr>
            <p:cNvSpPr txBox="1"/>
            <p:nvPr/>
          </p:nvSpPr>
          <p:spPr>
            <a:xfrm>
              <a:off x="3645568" y="331902"/>
              <a:ext cx="1018227" cy="369332"/>
            </a:xfrm>
            <a:prstGeom prst="rect">
              <a:avLst/>
            </a:prstGeom>
            <a:noFill/>
          </p:spPr>
          <p:txBody>
            <a:bodyPr wrap="none" rtlCol="0">
              <a:spAutoFit/>
            </a:bodyPr>
            <a:lstStyle/>
            <a:p>
              <a:r>
                <a:rPr lang="en-US" b="1" dirty="0">
                  <a:solidFill>
                    <a:srgbClr val="FFFF00"/>
                  </a:solidFill>
                  <a:latin typeface="Century Gothic" panose="020B0502020202020204" pitchFamily="34" charset="0"/>
                </a:rPr>
                <a:t>FIRSTLY</a:t>
              </a:r>
              <a:r>
                <a:rPr lang="en-US" b="1" dirty="0">
                  <a:solidFill>
                    <a:schemeClr val="tx1">
                      <a:lumMod val="75000"/>
                      <a:lumOff val="25000"/>
                    </a:schemeClr>
                  </a:solidFill>
                  <a:latin typeface="Century Gothic" panose="020B0502020202020204" pitchFamily="34" charset="0"/>
                </a:rPr>
                <a:t>.</a:t>
              </a:r>
              <a:endParaRPr lang="en-ID" b="1" dirty="0">
                <a:solidFill>
                  <a:schemeClr val="tx1">
                    <a:lumMod val="75000"/>
                    <a:lumOff val="25000"/>
                  </a:schemeClr>
                </a:solidFill>
                <a:latin typeface="Century Gothic" panose="020B0502020202020204" pitchFamily="34" charset="0"/>
              </a:endParaRPr>
            </a:p>
          </p:txBody>
        </p:sp>
        <p:sp>
          <p:nvSpPr>
            <p:cNvPr id="52" name="TextBox 51">
              <a:extLst>
                <a:ext uri="{FF2B5EF4-FFF2-40B4-BE49-F238E27FC236}">
                  <a16:creationId xmlns:a16="http://schemas.microsoft.com/office/drawing/2014/main" id="{AA4C7C04-F69A-718E-39CC-19B0259C7079}"/>
                </a:ext>
              </a:extLst>
            </p:cNvPr>
            <p:cNvSpPr txBox="1"/>
            <p:nvPr/>
          </p:nvSpPr>
          <p:spPr>
            <a:xfrm>
              <a:off x="3645568" y="713266"/>
              <a:ext cx="4367464" cy="1077218"/>
            </a:xfrm>
            <a:prstGeom prst="rect">
              <a:avLst/>
            </a:prstGeom>
            <a:noFill/>
          </p:spPr>
          <p:txBody>
            <a:bodyPr wrap="square">
              <a:spAutoFit/>
            </a:bodyPr>
            <a:lstStyle/>
            <a:p>
              <a:r>
                <a:rPr lang="en-ID" sz="1600" dirty="0">
                  <a:solidFill>
                    <a:srgbClr val="FFFFFF"/>
                  </a:solidFill>
                  <a:latin typeface="Century Gothic" panose="020B0502020202020204" pitchFamily="34" charset="0"/>
                </a:rPr>
                <a:t>In conclusion, the development of a telegram bot with API integration and a </a:t>
              </a:r>
              <a:r>
                <a:rPr lang="en-ID" sz="1600" dirty="0" err="1">
                  <a:solidFill>
                    <a:srgbClr val="FFFFFF"/>
                  </a:solidFill>
                  <a:latin typeface="Century Gothic" panose="020B0502020202020204" pitchFamily="34" charset="0"/>
                </a:rPr>
                <a:t>todo</a:t>
              </a:r>
              <a:r>
                <a:rPr lang="en-ID" sz="1600" dirty="0">
                  <a:solidFill>
                    <a:srgbClr val="FFFFFF"/>
                  </a:solidFill>
                  <a:latin typeface="Century Gothic" panose="020B0502020202020204" pitchFamily="34" charset="0"/>
                </a:rPr>
                <a:t> list feature offers numerous benefits and opportunities</a:t>
              </a:r>
              <a:r>
                <a:rPr lang="en-ID" sz="1200" dirty="0">
                  <a:solidFill>
                    <a:srgbClr val="FF0000"/>
                  </a:solidFill>
                  <a:latin typeface="Century Gothic" panose="020B0502020202020204" pitchFamily="34" charset="0"/>
                </a:rPr>
                <a:t>. </a:t>
              </a:r>
              <a:r>
                <a:rPr lang="en-ID" sz="1200" b="0" i="0" dirty="0">
                  <a:solidFill>
                    <a:srgbClr val="FF0000"/>
                  </a:solidFill>
                  <a:effectLst/>
                  <a:latin typeface="Century Gothic" panose="020B0502020202020204" pitchFamily="34" charset="0"/>
                </a:rPr>
                <a:t>.</a:t>
              </a:r>
              <a:endParaRPr lang="en-ID" sz="1200" dirty="0">
                <a:solidFill>
                  <a:srgbClr val="FF0000"/>
                </a:solidFill>
                <a:latin typeface="Century Gothic" panose="020B0502020202020204" pitchFamily="34" charset="0"/>
              </a:endParaRPr>
            </a:p>
          </p:txBody>
        </p:sp>
      </p:grpSp>
      <p:grpSp>
        <p:nvGrpSpPr>
          <p:cNvPr id="60" name="Group 59">
            <a:extLst>
              <a:ext uri="{FF2B5EF4-FFF2-40B4-BE49-F238E27FC236}">
                <a16:creationId xmlns:a16="http://schemas.microsoft.com/office/drawing/2014/main" id="{44D214EA-0216-6A1F-D791-549DAA0D2A7C}"/>
              </a:ext>
            </a:extLst>
          </p:cNvPr>
          <p:cNvGrpSpPr/>
          <p:nvPr/>
        </p:nvGrpSpPr>
        <p:grpSpPr>
          <a:xfrm>
            <a:off x="3645568" y="5503600"/>
            <a:ext cx="4367464" cy="1335471"/>
            <a:chOff x="3645568" y="331902"/>
            <a:chExt cx="4367464" cy="1335471"/>
          </a:xfrm>
        </p:grpSpPr>
        <p:sp>
          <p:nvSpPr>
            <p:cNvPr id="61" name="TextBox 60">
              <a:extLst>
                <a:ext uri="{FF2B5EF4-FFF2-40B4-BE49-F238E27FC236}">
                  <a16:creationId xmlns:a16="http://schemas.microsoft.com/office/drawing/2014/main" id="{38306BDD-CB6C-41E0-5E98-432A25D8F6B7}"/>
                </a:ext>
              </a:extLst>
            </p:cNvPr>
            <p:cNvSpPr txBox="1"/>
            <p:nvPr/>
          </p:nvSpPr>
          <p:spPr>
            <a:xfrm>
              <a:off x="3645568" y="331902"/>
              <a:ext cx="981359" cy="369332"/>
            </a:xfrm>
            <a:prstGeom prst="rect">
              <a:avLst/>
            </a:prstGeom>
            <a:noFill/>
          </p:spPr>
          <p:txBody>
            <a:bodyPr wrap="none" rtlCol="0">
              <a:spAutoFit/>
            </a:bodyPr>
            <a:lstStyle/>
            <a:p>
              <a:r>
                <a:rPr lang="en-US" b="1" dirty="0">
                  <a:solidFill>
                    <a:srgbClr val="FFFF00"/>
                  </a:solidFill>
                  <a:latin typeface="Century Gothic" panose="020B0502020202020204" pitchFamily="34" charset="0"/>
                </a:rPr>
                <a:t>LASTLY.</a:t>
              </a:r>
              <a:endParaRPr lang="en-ID" b="1" dirty="0">
                <a:solidFill>
                  <a:srgbClr val="FFFF00"/>
                </a:solidFill>
                <a:latin typeface="Century Gothic" panose="020B0502020202020204" pitchFamily="34" charset="0"/>
              </a:endParaRPr>
            </a:p>
          </p:txBody>
        </p:sp>
        <p:sp>
          <p:nvSpPr>
            <p:cNvPr id="62" name="TextBox 61">
              <a:extLst>
                <a:ext uri="{FF2B5EF4-FFF2-40B4-BE49-F238E27FC236}">
                  <a16:creationId xmlns:a16="http://schemas.microsoft.com/office/drawing/2014/main" id="{D147D85C-2326-BD6D-EAB8-BF95FED56B42}"/>
                </a:ext>
              </a:extLst>
            </p:cNvPr>
            <p:cNvSpPr txBox="1"/>
            <p:nvPr/>
          </p:nvSpPr>
          <p:spPr>
            <a:xfrm>
              <a:off x="3645568" y="713266"/>
              <a:ext cx="4367464" cy="954107"/>
            </a:xfrm>
            <a:prstGeom prst="rect">
              <a:avLst/>
            </a:prstGeom>
            <a:noFill/>
          </p:spPr>
          <p:txBody>
            <a:bodyPr wrap="square">
              <a:spAutoFit/>
            </a:bodyPr>
            <a:lstStyle/>
            <a:p>
              <a:r>
                <a:rPr lang="en-ID" sz="1400" dirty="0">
                  <a:solidFill>
                    <a:srgbClr val="FFFFFF"/>
                  </a:solidFill>
                  <a:latin typeface="Century Gothic" panose="020B0502020202020204" pitchFamily="34" charset="0"/>
                </a:rPr>
                <a:t>Thank you for your attention and ,I look forward to the successful development and deployment of the </a:t>
              </a:r>
              <a:r>
                <a:rPr lang="en-ID" sz="1400" dirty="0" err="1">
                  <a:solidFill>
                    <a:srgbClr val="FFFFFF"/>
                  </a:solidFill>
                  <a:latin typeface="Century Gothic" panose="020B0502020202020204" pitchFamily="34" charset="0"/>
                </a:rPr>
                <a:t>ChatGPT</a:t>
              </a:r>
              <a:r>
                <a:rPr lang="en-ID" sz="1400" dirty="0">
                  <a:solidFill>
                    <a:srgbClr val="FFFFFF"/>
                  </a:solidFill>
                  <a:latin typeface="Century Gothic" panose="020B0502020202020204" pitchFamily="34" charset="0"/>
                </a:rPr>
                <a:t> Telegram </a:t>
              </a:r>
              <a:r>
                <a:rPr lang="en-ID" sz="1400" dirty="0" err="1">
                  <a:solidFill>
                    <a:srgbClr val="FFFFFF"/>
                  </a:solidFill>
                  <a:latin typeface="Century Gothic" panose="020B0502020202020204" pitchFamily="34" charset="0"/>
                </a:rPr>
                <a:t>botwith</a:t>
              </a:r>
              <a:r>
                <a:rPr lang="en-ID" sz="1400" dirty="0">
                  <a:solidFill>
                    <a:srgbClr val="FFFFFF"/>
                  </a:solidFill>
                  <a:latin typeface="Century Gothic" panose="020B0502020202020204" pitchFamily="34" charset="0"/>
                </a:rPr>
                <a:t> API integration</a:t>
              </a:r>
              <a:r>
                <a:rPr lang="en-ID" sz="1200" dirty="0">
                  <a:solidFill>
                    <a:schemeClr val="tx1">
                      <a:lumMod val="85000"/>
                      <a:lumOff val="15000"/>
                    </a:schemeClr>
                  </a:solidFill>
                  <a:latin typeface="Century Gothic" panose="020B0502020202020204" pitchFamily="34" charset="0"/>
                </a:rPr>
                <a:t>.</a:t>
              </a:r>
            </a:p>
          </p:txBody>
        </p:sp>
      </p:grpSp>
      <p:sp>
        <p:nvSpPr>
          <p:cNvPr id="3" name="TextBox 2"/>
          <p:cNvSpPr txBox="1"/>
          <p:nvPr/>
        </p:nvSpPr>
        <p:spPr>
          <a:xfrm>
            <a:off x="154745" y="326705"/>
            <a:ext cx="1635878" cy="400110"/>
          </a:xfrm>
          <a:prstGeom prst="rect">
            <a:avLst/>
          </a:prstGeom>
          <a:noFill/>
          <a:effectLst>
            <a:outerShdw blurRad="50800" dist="38100" algn="l" rotWithShape="0">
              <a:prstClr val="black">
                <a:alpha val="40000"/>
              </a:prstClr>
            </a:outerShdw>
          </a:effectLst>
        </p:spPr>
        <p:txBody>
          <a:bodyPr wrap="square" rtlCol="0">
            <a:spAutoFit/>
          </a:bodyPr>
          <a:lstStyle/>
          <a:p>
            <a:r>
              <a:rPr lang="en-US" sz="2000" dirty="0">
                <a:solidFill>
                  <a:srgbClr val="00B0F0"/>
                </a:solidFill>
                <a:latin typeface="Algerian" panose="04020705040A02060702" pitchFamily="82" charset="0"/>
              </a:rPr>
              <a:t>CONCLUSION</a:t>
            </a:r>
            <a:endParaRPr lang="en-IN" sz="2000" dirty="0">
              <a:solidFill>
                <a:srgbClr val="00B0F0"/>
              </a:solidFill>
              <a:latin typeface="Algerian" panose="04020705040A02060702" pitchFamily="82" charset="0"/>
            </a:endParaRPr>
          </a:p>
        </p:txBody>
      </p:sp>
      <p:sp>
        <p:nvSpPr>
          <p:cNvPr id="5" name="Rectangle 4"/>
          <p:cNvSpPr/>
          <p:nvPr/>
        </p:nvSpPr>
        <p:spPr>
          <a:xfrm>
            <a:off x="154745" y="326705"/>
            <a:ext cx="1635878" cy="369332"/>
          </a:xfrm>
          <a:prstGeom prst="rect">
            <a:avLst/>
          </a:prstGeom>
          <a:solidFill>
            <a:srgbClr val="FF0000"/>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endParaRPr lang="en-IN" dirty="0"/>
          </a:p>
        </p:txBody>
      </p:sp>
    </p:spTree>
    <p:extLst>
      <p:ext uri="{BB962C8B-B14F-4D97-AF65-F5344CB8AC3E}">
        <p14:creationId xmlns:p14="http://schemas.microsoft.com/office/powerpoint/2010/main" val="1681758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nodeType="withEffect">
                                  <p:stCondLst>
                                    <p:cond delay="0"/>
                                  </p:stCondLst>
                                  <p:endCondLst>
                                    <p:cond evt="onNext" delay="0">
                                      <p:tgtEl>
                                        <p:sldTgt/>
                                      </p:tgtEl>
                                    </p:cond>
                                  </p:endCondLst>
                                  <p:childTnLst>
                                    <p:animRot by="64800000">
                                      <p:cBhvr>
                                        <p:cTn id="6" dur="15000" fill="hold"/>
                                        <p:tgtEl>
                                          <p:spTgt spid="6"/>
                                        </p:tgtEl>
                                        <p:attrNameLst>
                                          <p:attrName>r</p:attrName>
                                        </p:attrNameLst>
                                      </p:cBhvr>
                                    </p:animRot>
                                  </p:childTnLst>
                                </p:cTn>
                              </p:par>
                              <p:par>
                                <p:cTn id="7" presetID="49" presetClass="entr" presetSubtype="0" decel="100000" fill="hold" nodeType="withEffect">
                                  <p:stCondLst>
                                    <p:cond delay="500"/>
                                  </p:stCondLst>
                                  <p:childTnLst>
                                    <p:set>
                                      <p:cBhvr>
                                        <p:cTn id="8" dur="1" fill="hold">
                                          <p:stCondLst>
                                            <p:cond delay="0"/>
                                          </p:stCondLst>
                                        </p:cTn>
                                        <p:tgtEl>
                                          <p:spTgt spid="49"/>
                                        </p:tgtEl>
                                        <p:attrNameLst>
                                          <p:attrName>style.visibility</p:attrName>
                                        </p:attrNameLst>
                                      </p:cBhvr>
                                      <p:to>
                                        <p:strVal val="visible"/>
                                      </p:to>
                                    </p:set>
                                    <p:anim calcmode="lin" valueType="num">
                                      <p:cBhvr>
                                        <p:cTn id="9" dur="500" fill="hold"/>
                                        <p:tgtEl>
                                          <p:spTgt spid="49"/>
                                        </p:tgtEl>
                                        <p:attrNameLst>
                                          <p:attrName>ppt_w</p:attrName>
                                        </p:attrNameLst>
                                      </p:cBhvr>
                                      <p:tavLst>
                                        <p:tav tm="0">
                                          <p:val>
                                            <p:fltVal val="0"/>
                                          </p:val>
                                        </p:tav>
                                        <p:tav tm="100000">
                                          <p:val>
                                            <p:strVal val="#ppt_w"/>
                                          </p:val>
                                        </p:tav>
                                      </p:tavLst>
                                    </p:anim>
                                    <p:anim calcmode="lin" valueType="num">
                                      <p:cBhvr>
                                        <p:cTn id="10" dur="500" fill="hold"/>
                                        <p:tgtEl>
                                          <p:spTgt spid="49"/>
                                        </p:tgtEl>
                                        <p:attrNameLst>
                                          <p:attrName>ppt_h</p:attrName>
                                        </p:attrNameLst>
                                      </p:cBhvr>
                                      <p:tavLst>
                                        <p:tav tm="0">
                                          <p:val>
                                            <p:fltVal val="0"/>
                                          </p:val>
                                        </p:tav>
                                        <p:tav tm="100000">
                                          <p:val>
                                            <p:strVal val="#ppt_h"/>
                                          </p:val>
                                        </p:tav>
                                      </p:tavLst>
                                    </p:anim>
                                    <p:anim calcmode="lin" valueType="num">
                                      <p:cBhvr>
                                        <p:cTn id="11" dur="500" fill="hold"/>
                                        <p:tgtEl>
                                          <p:spTgt spid="49"/>
                                        </p:tgtEl>
                                        <p:attrNameLst>
                                          <p:attrName>style.rotation</p:attrName>
                                        </p:attrNameLst>
                                      </p:cBhvr>
                                      <p:tavLst>
                                        <p:tav tm="0">
                                          <p:val>
                                            <p:fltVal val="360"/>
                                          </p:val>
                                        </p:tav>
                                        <p:tav tm="100000">
                                          <p:val>
                                            <p:fltVal val="0"/>
                                          </p:val>
                                        </p:tav>
                                      </p:tavLst>
                                    </p:anim>
                                    <p:animEffect transition="in" filter="fade">
                                      <p:cBhvr>
                                        <p:cTn id="12" dur="500"/>
                                        <p:tgtEl>
                                          <p:spTgt spid="49"/>
                                        </p:tgtEl>
                                      </p:cBhvr>
                                    </p:animEffect>
                                  </p:childTnLst>
                                </p:cTn>
                              </p:par>
                              <p:par>
                                <p:cTn id="13" presetID="22" presetClass="entr" presetSubtype="8" fill="hold" nodeType="withEffect">
                                  <p:stCondLst>
                                    <p:cond delay="100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par>
                                <p:cTn id="16" presetID="22" presetClass="entr" presetSubtype="8" fill="hold" nodeType="withEffect">
                                  <p:stCondLst>
                                    <p:cond delay="1500"/>
                                  </p:stCondLst>
                                  <p:childTnLst>
                                    <p:set>
                                      <p:cBhvr>
                                        <p:cTn id="17" dur="1" fill="hold">
                                          <p:stCondLst>
                                            <p:cond delay="0"/>
                                          </p:stCondLst>
                                        </p:cTn>
                                        <p:tgtEl>
                                          <p:spTgt spid="53"/>
                                        </p:tgtEl>
                                        <p:attrNameLst>
                                          <p:attrName>style.visibility</p:attrName>
                                        </p:attrNameLst>
                                      </p:cBhvr>
                                      <p:to>
                                        <p:strVal val="visible"/>
                                      </p:to>
                                    </p:set>
                                    <p:animEffect transition="in" filter="wipe(left)">
                                      <p:cBhvr>
                                        <p:cTn id="18" dur="500"/>
                                        <p:tgtEl>
                                          <p:spTgt spid="53"/>
                                        </p:tgtEl>
                                      </p:cBhvr>
                                    </p:animEffect>
                                  </p:childTnLst>
                                </p:cTn>
                              </p:par>
                              <p:par>
                                <p:cTn id="19" presetID="22" presetClass="entr" presetSubtype="8" fill="hold" nodeType="withEffect">
                                  <p:stCondLst>
                                    <p:cond delay="2000"/>
                                  </p:stCondLst>
                                  <p:childTnLst>
                                    <p:set>
                                      <p:cBhvr>
                                        <p:cTn id="20" dur="1" fill="hold">
                                          <p:stCondLst>
                                            <p:cond delay="0"/>
                                          </p:stCondLst>
                                        </p:cTn>
                                        <p:tgtEl>
                                          <p:spTgt spid="45"/>
                                        </p:tgtEl>
                                        <p:attrNameLst>
                                          <p:attrName>style.visibility</p:attrName>
                                        </p:attrNameLst>
                                      </p:cBhvr>
                                      <p:to>
                                        <p:strVal val="visible"/>
                                      </p:to>
                                    </p:set>
                                    <p:animEffect transition="in" filter="wipe(left)">
                                      <p:cBhvr>
                                        <p:cTn id="21" dur="500"/>
                                        <p:tgtEl>
                                          <p:spTgt spid="45"/>
                                        </p:tgtEl>
                                      </p:cBhvr>
                                    </p:animEffect>
                                  </p:childTnLst>
                                </p:cTn>
                              </p:par>
                              <p:par>
                                <p:cTn id="22" presetID="22" presetClass="entr" presetSubtype="8" fill="hold" nodeType="withEffect">
                                  <p:stCondLst>
                                    <p:cond delay="2500"/>
                                  </p:stCondLst>
                                  <p:childTnLst>
                                    <p:set>
                                      <p:cBhvr>
                                        <p:cTn id="23" dur="1" fill="hold">
                                          <p:stCondLst>
                                            <p:cond delay="0"/>
                                          </p:stCondLst>
                                        </p:cTn>
                                        <p:tgtEl>
                                          <p:spTgt spid="54"/>
                                        </p:tgtEl>
                                        <p:attrNameLst>
                                          <p:attrName>style.visibility</p:attrName>
                                        </p:attrNameLst>
                                      </p:cBhvr>
                                      <p:to>
                                        <p:strVal val="visible"/>
                                      </p:to>
                                    </p:set>
                                    <p:animEffect transition="in" filter="wipe(left)">
                                      <p:cBhvr>
                                        <p:cTn id="24" dur="500"/>
                                        <p:tgtEl>
                                          <p:spTgt spid="54"/>
                                        </p:tgtEl>
                                      </p:cBhvr>
                                    </p:animEffect>
                                  </p:childTnLst>
                                </p:cTn>
                              </p:par>
                              <p:par>
                                <p:cTn id="25" presetID="22" presetClass="entr" presetSubtype="8" fill="hold" nodeType="withEffect">
                                  <p:stCondLst>
                                    <p:cond delay="300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par>
                                <p:cTn id="28" presetID="22" presetClass="entr" presetSubtype="8" fill="hold" nodeType="withEffect">
                                  <p:stCondLst>
                                    <p:cond delay="3500"/>
                                  </p:stCondLst>
                                  <p:childTnLst>
                                    <p:set>
                                      <p:cBhvr>
                                        <p:cTn id="29" dur="1" fill="hold">
                                          <p:stCondLst>
                                            <p:cond delay="0"/>
                                          </p:stCondLst>
                                        </p:cTn>
                                        <p:tgtEl>
                                          <p:spTgt spid="57"/>
                                        </p:tgtEl>
                                        <p:attrNameLst>
                                          <p:attrName>style.visibility</p:attrName>
                                        </p:attrNameLst>
                                      </p:cBhvr>
                                      <p:to>
                                        <p:strVal val="visible"/>
                                      </p:to>
                                    </p:set>
                                    <p:animEffect transition="in" filter="wipe(left)">
                                      <p:cBhvr>
                                        <p:cTn id="30" dur="500"/>
                                        <p:tgtEl>
                                          <p:spTgt spid="57"/>
                                        </p:tgtEl>
                                      </p:cBhvr>
                                    </p:animEffect>
                                  </p:childTnLst>
                                </p:cTn>
                              </p:par>
                              <p:par>
                                <p:cTn id="31" presetID="22" presetClass="entr" presetSubtype="8" fill="hold" nodeType="withEffect">
                                  <p:stCondLst>
                                    <p:cond delay="4000"/>
                                  </p:stCondLst>
                                  <p:childTnLst>
                                    <p:set>
                                      <p:cBhvr>
                                        <p:cTn id="32" dur="1" fill="hold">
                                          <p:stCondLst>
                                            <p:cond delay="0"/>
                                          </p:stCondLst>
                                        </p:cTn>
                                        <p:tgtEl>
                                          <p:spTgt spid="43"/>
                                        </p:tgtEl>
                                        <p:attrNameLst>
                                          <p:attrName>style.visibility</p:attrName>
                                        </p:attrNameLst>
                                      </p:cBhvr>
                                      <p:to>
                                        <p:strVal val="visible"/>
                                      </p:to>
                                    </p:set>
                                    <p:animEffect transition="in" filter="wipe(left)">
                                      <p:cBhvr>
                                        <p:cTn id="33" dur="500"/>
                                        <p:tgtEl>
                                          <p:spTgt spid="43"/>
                                        </p:tgtEl>
                                      </p:cBhvr>
                                    </p:animEffect>
                                  </p:childTnLst>
                                </p:cTn>
                              </p:par>
                              <p:par>
                                <p:cTn id="34" presetID="22" presetClass="entr" presetSubtype="8" fill="hold" nodeType="withEffect">
                                  <p:stCondLst>
                                    <p:cond delay="4500"/>
                                  </p:stCondLst>
                                  <p:childTnLst>
                                    <p:set>
                                      <p:cBhvr>
                                        <p:cTn id="35" dur="1" fill="hold">
                                          <p:stCondLst>
                                            <p:cond delay="0"/>
                                          </p:stCondLst>
                                        </p:cTn>
                                        <p:tgtEl>
                                          <p:spTgt spid="60"/>
                                        </p:tgtEl>
                                        <p:attrNameLst>
                                          <p:attrName>style.visibility</p:attrName>
                                        </p:attrNameLst>
                                      </p:cBhvr>
                                      <p:to>
                                        <p:strVal val="visible"/>
                                      </p:to>
                                    </p:set>
                                    <p:animEffect transition="in" filter="wipe(left)">
                                      <p:cBhvr>
                                        <p:cTn id="3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FF9B39-CC51-AEC3-1572-E983E44F2F0B}"/>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4A2FB57-B39D-DF9A-F794-99731C932C5C}"/>
              </a:ext>
            </a:extLst>
          </p:cNvPr>
          <p:cNvSpPr txBox="1"/>
          <p:nvPr/>
        </p:nvSpPr>
        <p:spPr>
          <a:xfrm>
            <a:off x="71219" y="137765"/>
            <a:ext cx="4808170" cy="769441"/>
          </a:xfrm>
          <a:prstGeom prst="rect">
            <a:avLst/>
          </a:prstGeom>
          <a:noFill/>
        </p:spPr>
        <p:txBody>
          <a:bodyPr wrap="square" rtlCol="0">
            <a:spAutoFit/>
          </a:bodyPr>
          <a:lstStyle/>
          <a:p>
            <a:r>
              <a:rPr lang="en-US" sz="4400" i="1" u="sng" dirty="0">
                <a:latin typeface="Copperplate Gothic Bold" panose="020E0705020206020404" pitchFamily="34" charset="0"/>
              </a:rPr>
              <a:t>Contributors</a:t>
            </a:r>
            <a:r>
              <a:rPr lang="en-US" sz="3600" u="sng" dirty="0">
                <a:solidFill>
                  <a:schemeClr val="accent1"/>
                </a:solidFill>
              </a:rPr>
              <a:t> </a:t>
            </a:r>
            <a:endParaRPr lang="en-IN" u="sng" dirty="0">
              <a:solidFill>
                <a:schemeClr val="accent1"/>
              </a:solidFill>
            </a:endParaRPr>
          </a:p>
        </p:txBody>
      </p:sp>
      <p:grpSp>
        <p:nvGrpSpPr>
          <p:cNvPr id="11" name="Group 10">
            <a:extLst>
              <a:ext uri="{FF2B5EF4-FFF2-40B4-BE49-F238E27FC236}">
                <a16:creationId xmlns:a16="http://schemas.microsoft.com/office/drawing/2014/main" id="{1B619262-6A21-8EF6-ADFE-70A1CBBF3EC3}"/>
              </a:ext>
            </a:extLst>
          </p:cNvPr>
          <p:cNvGrpSpPr/>
          <p:nvPr/>
        </p:nvGrpSpPr>
        <p:grpSpPr>
          <a:xfrm>
            <a:off x="3251665" y="2397700"/>
            <a:ext cx="15206715" cy="2326544"/>
            <a:chOff x="649142" y="2397700"/>
            <a:chExt cx="15206715" cy="2326544"/>
          </a:xfrm>
        </p:grpSpPr>
        <p:pic>
          <p:nvPicPr>
            <p:cNvPr id="2" name="Picture 1">
              <a:extLst>
                <a:ext uri="{FF2B5EF4-FFF2-40B4-BE49-F238E27FC236}">
                  <a16:creationId xmlns:a16="http://schemas.microsoft.com/office/drawing/2014/main" id="{8762E0EC-913C-21C5-99EC-6FFA97626B7B}"/>
                </a:ext>
              </a:extLst>
            </p:cNvPr>
            <p:cNvPicPr>
              <a:picLocks noChangeAspect="1"/>
            </p:cNvPicPr>
            <p:nvPr/>
          </p:nvPicPr>
          <p:blipFill rotWithShape="1">
            <a:blip r:embed="rId4">
              <a:extLst>
                <a:ext uri="{28A0092B-C50C-407E-A947-70E740481C1C}">
                  <a14:useLocalDpi xmlns:a14="http://schemas.microsoft.com/office/drawing/2010/main" val="0"/>
                </a:ext>
              </a:extLst>
            </a:blip>
            <a:srcRect t="334" b="334"/>
            <a:stretch/>
          </p:blipFill>
          <p:spPr>
            <a:xfrm>
              <a:off x="649142" y="2426898"/>
              <a:ext cx="2637060" cy="2270448"/>
            </a:xfrm>
            <a:prstGeom prst="rect">
              <a:avLst/>
            </a:prstGeom>
            <a:ln>
              <a:noFill/>
            </a:ln>
            <a:effectLst>
              <a:outerShdw blurRad="292100" dist="139700" dir="2700000" algn="tl" rotWithShape="0">
                <a:srgbClr val="333333">
                  <a:alpha val="65000"/>
                </a:srgbClr>
              </a:outerShdw>
              <a:reflection blurRad="6350" stA="50000" endA="300" endPos="55500" dist="101600" dir="5400000" sy="-100000" algn="bl" rotWithShape="0"/>
            </a:effectLst>
          </p:spPr>
        </p:pic>
        <p:pic>
          <p:nvPicPr>
            <p:cNvPr id="6" name="Picture 5">
              <a:extLst>
                <a:ext uri="{FF2B5EF4-FFF2-40B4-BE49-F238E27FC236}">
                  <a16:creationId xmlns:a16="http://schemas.microsoft.com/office/drawing/2014/main" id="{7A1D7C5B-6CC3-583F-AC9E-7BD946DDCB09}"/>
                </a:ext>
              </a:extLst>
            </p:cNvPr>
            <p:cNvPicPr>
              <a:picLocks noChangeAspect="1"/>
            </p:cNvPicPr>
            <p:nvPr/>
          </p:nvPicPr>
          <p:blipFill rotWithShape="1">
            <a:blip r:embed="rId5">
              <a:extLst>
                <a:ext uri="{28A0092B-C50C-407E-A947-70E740481C1C}">
                  <a14:useLocalDpi xmlns:a14="http://schemas.microsoft.com/office/drawing/2010/main" val="0"/>
                </a:ext>
              </a:extLst>
            </a:blip>
            <a:srcRect l="89" t="10620" r="-89" b="20818"/>
            <a:stretch/>
          </p:blipFill>
          <p:spPr>
            <a:xfrm>
              <a:off x="3887578" y="2438121"/>
              <a:ext cx="2500819" cy="2286123"/>
            </a:xfrm>
            <a:prstGeom prst="rect">
              <a:avLst/>
            </a:prstGeom>
            <a:ln>
              <a:noFill/>
            </a:ln>
            <a:effectLst>
              <a:outerShdw blurRad="292100" dist="139700" dir="2700000" algn="tl" rotWithShape="0">
                <a:srgbClr val="333333">
                  <a:alpha val="65000"/>
                </a:srgbClr>
              </a:outerShdw>
              <a:reflection blurRad="6350" stA="50000" endA="300" endPos="55500" dist="101600" dir="5400000" sy="-100000" algn="bl" rotWithShape="0"/>
            </a:effectLst>
          </p:spPr>
        </p:pic>
        <p:pic>
          <p:nvPicPr>
            <p:cNvPr id="8" name="Picture 7">
              <a:extLst>
                <a:ext uri="{FF2B5EF4-FFF2-40B4-BE49-F238E27FC236}">
                  <a16:creationId xmlns:a16="http://schemas.microsoft.com/office/drawing/2014/main" id="{9728C2EF-B13D-57F4-8670-ACBF158FDC96}"/>
                </a:ext>
              </a:extLst>
            </p:cNvPr>
            <p:cNvPicPr>
              <a:picLocks noChangeAspect="1"/>
            </p:cNvPicPr>
            <p:nvPr/>
          </p:nvPicPr>
          <p:blipFill rotWithShape="1">
            <a:blip r:embed="rId6">
              <a:extLst>
                <a:ext uri="{28A0092B-C50C-407E-A947-70E740481C1C}">
                  <a14:useLocalDpi xmlns:a14="http://schemas.microsoft.com/office/drawing/2010/main" val="0"/>
                </a:ext>
              </a:extLst>
            </a:blip>
            <a:srcRect l="2546" t="4205" r="-2546" b="12299"/>
            <a:stretch/>
          </p:blipFill>
          <p:spPr>
            <a:xfrm>
              <a:off x="6969097" y="2438121"/>
              <a:ext cx="2558733" cy="2259225"/>
            </a:xfrm>
            <a:prstGeom prst="rect">
              <a:avLst/>
            </a:prstGeom>
            <a:ln>
              <a:noFill/>
            </a:ln>
            <a:effectLst>
              <a:outerShdw blurRad="292100" dist="139700" dir="2700000" algn="tl" rotWithShape="0">
                <a:srgbClr val="333333">
                  <a:alpha val="65000"/>
                </a:srgbClr>
              </a:outerShdw>
              <a:reflection blurRad="6350" stA="50000" endA="300" endPos="55500" dist="101600" dir="5400000" sy="-100000" algn="bl" rotWithShape="0"/>
            </a:effectLst>
          </p:spPr>
        </p:pic>
        <p:pic>
          <p:nvPicPr>
            <p:cNvPr id="9" name="Picture 8">
              <a:extLst>
                <a:ext uri="{FF2B5EF4-FFF2-40B4-BE49-F238E27FC236}">
                  <a16:creationId xmlns:a16="http://schemas.microsoft.com/office/drawing/2014/main" id="{04E4D7D9-92DA-4331-96A4-41DC3057D722}"/>
                </a:ext>
              </a:extLst>
            </p:cNvPr>
            <p:cNvPicPr>
              <a:picLocks noChangeAspect="1"/>
            </p:cNvPicPr>
            <p:nvPr/>
          </p:nvPicPr>
          <p:blipFill rotWithShape="1">
            <a:blip r:embed="rId7">
              <a:extLst>
                <a:ext uri="{28A0092B-C50C-407E-A947-70E740481C1C}">
                  <a14:useLocalDpi xmlns:a14="http://schemas.microsoft.com/office/drawing/2010/main" val="0"/>
                </a:ext>
              </a:extLst>
            </a:blip>
            <a:srcRect t="6674" b="6674"/>
            <a:stretch/>
          </p:blipFill>
          <p:spPr>
            <a:xfrm>
              <a:off x="10108530" y="2397700"/>
              <a:ext cx="2558733" cy="2229783"/>
            </a:xfrm>
            <a:prstGeom prst="rect">
              <a:avLst/>
            </a:prstGeom>
            <a:ln>
              <a:noFill/>
            </a:ln>
            <a:effectLst>
              <a:outerShdw blurRad="292100" dist="139700" dir="2700000" algn="tl" rotWithShape="0">
                <a:srgbClr val="333333">
                  <a:alpha val="65000"/>
                </a:srgbClr>
              </a:outerShdw>
              <a:reflection blurRad="6350" stA="50000" endA="300" endPos="55500" dist="101600" dir="5400000" sy="-100000" algn="bl" rotWithShape="0"/>
            </a:effectLst>
          </p:spPr>
        </p:pic>
        <p:pic>
          <p:nvPicPr>
            <p:cNvPr id="10" name="Picture 9">
              <a:extLst>
                <a:ext uri="{FF2B5EF4-FFF2-40B4-BE49-F238E27FC236}">
                  <a16:creationId xmlns:a16="http://schemas.microsoft.com/office/drawing/2014/main" id="{E8AA9FD7-E1E7-131A-8B0B-C0002BCC0C35}"/>
                </a:ext>
              </a:extLst>
            </p:cNvPr>
            <p:cNvPicPr>
              <a:picLocks noChangeAspect="1"/>
            </p:cNvPicPr>
            <p:nvPr/>
          </p:nvPicPr>
          <p:blipFill rotWithShape="1">
            <a:blip r:embed="rId8">
              <a:extLst>
                <a:ext uri="{28A0092B-C50C-407E-A947-70E740481C1C}">
                  <a14:useLocalDpi xmlns:a14="http://schemas.microsoft.com/office/drawing/2010/main" val="0"/>
                </a:ext>
              </a:extLst>
            </a:blip>
            <a:srcRect l="784" t="2640" r="-784" b="11710"/>
            <a:stretch/>
          </p:blipFill>
          <p:spPr>
            <a:xfrm>
              <a:off x="13247963" y="2397700"/>
              <a:ext cx="2607894" cy="2229783"/>
            </a:xfrm>
            <a:prstGeom prst="rect">
              <a:avLst/>
            </a:prstGeom>
            <a:ln>
              <a:noFill/>
            </a:ln>
            <a:effectLst>
              <a:outerShdw blurRad="292100" dist="139700" dir="2700000" algn="tl" rotWithShape="0">
                <a:srgbClr val="333333">
                  <a:alpha val="65000"/>
                </a:srgbClr>
              </a:outerShdw>
              <a:reflection blurRad="6350" stA="50000" endA="300" endPos="55500" dist="101600" dir="5400000" sy="-100000" algn="bl" rotWithShape="0"/>
            </a:effectLst>
          </p:spPr>
        </p:pic>
      </p:grpSp>
    </p:spTree>
    <p:extLst>
      <p:ext uri="{BB962C8B-B14F-4D97-AF65-F5344CB8AC3E}">
        <p14:creationId xmlns:p14="http://schemas.microsoft.com/office/powerpoint/2010/main" val="1282442744"/>
      </p:ext>
    </p:extLst>
  </p:cSld>
  <p:clrMapOvr>
    <a:masterClrMapping/>
  </p:clrMapOvr>
  <mc:AlternateContent xmlns:mc="http://schemas.openxmlformats.org/markup-compatibility/2006" xmlns:p14="http://schemas.microsoft.com/office/powerpoint/2010/main">
    <mc:Choice Requires="p14">
      <p:transition spd="slow">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elegram Logo HD phone wallpaper | Pxfuel">
            <a:extLst>
              <a:ext uri="{FF2B5EF4-FFF2-40B4-BE49-F238E27FC236}">
                <a16:creationId xmlns:a16="http://schemas.microsoft.com/office/drawing/2014/main" id="{20112A35-9AC1-25AA-DBFF-51F99E4D46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2" t="11482" r="13175"/>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142CCC2-747B-DA08-226B-A4BBD92890EB}"/>
              </a:ext>
            </a:extLst>
          </p:cNvPr>
          <p:cNvSpPr txBox="1"/>
          <p:nvPr/>
        </p:nvSpPr>
        <p:spPr>
          <a:xfrm>
            <a:off x="-11035634" y="0"/>
            <a:ext cx="14605826" cy="2215991"/>
          </a:xfrm>
          <a:prstGeom prst="rect">
            <a:avLst/>
          </a:prstGeom>
          <a:noFill/>
        </p:spPr>
        <p:txBody>
          <a:bodyPr wrap="square" rtlCol="0">
            <a:spAutoFit/>
          </a:bodyPr>
          <a:lstStyle/>
          <a:p>
            <a:r>
              <a:rPr lang="en-US" sz="13800" dirty="0">
                <a:solidFill>
                  <a:schemeClr val="bg1"/>
                </a:solidFill>
                <a:latin typeface="Copperplate Gothic Bold" panose="020E0705020206020404" pitchFamily="34" charset="0"/>
              </a:rPr>
              <a:t>  S3LR_Bot</a:t>
            </a:r>
            <a:endParaRPr lang="en-IN" sz="6000" dirty="0">
              <a:solidFill>
                <a:schemeClr val="bg1"/>
              </a:solidFill>
              <a:latin typeface="Copperplate Gothic Bold" panose="020E0705020206020404" pitchFamily="34" charset="0"/>
            </a:endParaRPr>
          </a:p>
        </p:txBody>
      </p:sp>
      <p:sp>
        <p:nvSpPr>
          <p:cNvPr id="2" name="Rectangle 1">
            <a:extLst>
              <a:ext uri="{FF2B5EF4-FFF2-40B4-BE49-F238E27FC236}">
                <a16:creationId xmlns:a16="http://schemas.microsoft.com/office/drawing/2014/main" id="{B54D629B-C115-7AB7-FEFE-E93404D7CBD6}"/>
              </a:ext>
            </a:extLst>
          </p:cNvPr>
          <p:cNvSpPr/>
          <p:nvPr/>
        </p:nvSpPr>
        <p:spPr>
          <a:xfrm>
            <a:off x="6567544" y="0"/>
            <a:ext cx="5624456" cy="6820348"/>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AF42AB3-1FF4-BCBD-1A9F-19CD891CB0A0}"/>
              </a:ext>
            </a:extLst>
          </p:cNvPr>
          <p:cNvSpPr txBox="1"/>
          <p:nvPr/>
        </p:nvSpPr>
        <p:spPr>
          <a:xfrm>
            <a:off x="6682292" y="457977"/>
            <a:ext cx="5394960" cy="1015663"/>
          </a:xfrm>
          <a:prstGeom prst="rect">
            <a:avLst/>
          </a:prstGeom>
          <a:noFill/>
        </p:spPr>
        <p:txBody>
          <a:bodyPr wrap="square" rtlCol="0">
            <a:spAutoFit/>
          </a:bodyPr>
          <a:lstStyle/>
          <a:p>
            <a:r>
              <a:rPr lang="en-US" sz="6000" i="1" u="sng" dirty="0">
                <a:solidFill>
                  <a:schemeClr val="bg1"/>
                </a:solidFill>
                <a:latin typeface="Centaur" panose="02030504050205020304" pitchFamily="18" charset="0"/>
              </a:rPr>
              <a:t>Based on </a:t>
            </a:r>
            <a:r>
              <a:rPr lang="en-US" sz="6000" i="1" u="sng" dirty="0" err="1">
                <a:solidFill>
                  <a:schemeClr val="bg1"/>
                </a:solidFill>
                <a:latin typeface="Centaur" panose="02030504050205020304" pitchFamily="18" charset="0"/>
              </a:rPr>
              <a:t>ChatGpt</a:t>
            </a:r>
            <a:endParaRPr lang="en-IN" sz="6000" i="1" u="sng" dirty="0">
              <a:solidFill>
                <a:schemeClr val="bg1"/>
              </a:solidFill>
              <a:latin typeface="Centaur" panose="02030504050205020304" pitchFamily="18" charset="0"/>
            </a:endParaRPr>
          </a:p>
        </p:txBody>
      </p:sp>
      <p:sp>
        <p:nvSpPr>
          <p:cNvPr id="4" name="TextBox 3">
            <a:extLst>
              <a:ext uri="{FF2B5EF4-FFF2-40B4-BE49-F238E27FC236}">
                <a16:creationId xmlns:a16="http://schemas.microsoft.com/office/drawing/2014/main" id="{3AEF3419-C208-0D8B-E86E-73B77C61D8FE}"/>
              </a:ext>
            </a:extLst>
          </p:cNvPr>
          <p:cNvSpPr txBox="1"/>
          <p:nvPr/>
        </p:nvSpPr>
        <p:spPr>
          <a:xfrm>
            <a:off x="6682292" y="1582983"/>
            <a:ext cx="5394960" cy="4524315"/>
          </a:xfrm>
          <a:prstGeom prst="rect">
            <a:avLst/>
          </a:prstGeom>
          <a:noFill/>
        </p:spPr>
        <p:txBody>
          <a:bodyPr wrap="square" rtlCol="0">
            <a:spAutoFit/>
          </a:bodyPr>
          <a:lstStyle/>
          <a:p>
            <a:r>
              <a:rPr lang="en-US" sz="3200" b="0" i="1" dirty="0">
                <a:solidFill>
                  <a:schemeClr val="bg1"/>
                </a:solidFill>
                <a:effectLst/>
                <a:latin typeface="Centaur" panose="02030504050205020304" pitchFamily="18" charset="0"/>
              </a:rPr>
              <a:t>The bot we will build will harness the power of </a:t>
            </a:r>
            <a:r>
              <a:rPr lang="en-US" sz="3200" b="0" i="1" dirty="0" err="1">
                <a:solidFill>
                  <a:schemeClr val="bg1"/>
                </a:solidFill>
                <a:effectLst/>
                <a:latin typeface="Centaur" panose="02030504050205020304" pitchFamily="18" charset="0"/>
              </a:rPr>
              <a:t>Openai</a:t>
            </a:r>
            <a:r>
              <a:rPr lang="en-US" sz="3200" b="0" i="1" dirty="0">
                <a:solidFill>
                  <a:schemeClr val="bg1"/>
                </a:solidFill>
                <a:effectLst/>
                <a:latin typeface="Centaur" panose="02030504050205020304" pitchFamily="18" charset="0"/>
              </a:rPr>
              <a:t> integration and include a comprehensive </a:t>
            </a:r>
            <a:r>
              <a:rPr lang="en-US" sz="3200" b="0" i="1" dirty="0" err="1">
                <a:solidFill>
                  <a:schemeClr val="bg1"/>
                </a:solidFill>
                <a:effectLst/>
                <a:latin typeface="Centaur" panose="02030504050205020304" pitchFamily="18" charset="0"/>
              </a:rPr>
              <a:t>todo</a:t>
            </a:r>
            <a:r>
              <a:rPr lang="en-US" sz="3200" b="0" i="1" dirty="0">
                <a:solidFill>
                  <a:schemeClr val="bg1"/>
                </a:solidFill>
                <a:effectLst/>
                <a:latin typeface="Centaur" panose="02030504050205020304" pitchFamily="18" charset="0"/>
              </a:rPr>
              <a:t> list feature. This amalgamation of functionalities will allow users to interact with the bot seamlessly while accessing external services and managing their tasks effectively.</a:t>
            </a:r>
            <a:endParaRPr lang="en-IN" sz="3200" i="1" u="sng" dirty="0">
              <a:solidFill>
                <a:schemeClr val="bg1"/>
              </a:solidFill>
              <a:latin typeface="Centaur" panose="02030504050205020304" pitchFamily="18" charset="0"/>
            </a:endParaRPr>
          </a:p>
        </p:txBody>
      </p:sp>
    </p:spTree>
    <p:extLst>
      <p:ext uri="{BB962C8B-B14F-4D97-AF65-F5344CB8AC3E}">
        <p14:creationId xmlns:p14="http://schemas.microsoft.com/office/powerpoint/2010/main" val="2201397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FF9B39-CC51-AEC3-1572-E983E44F2F0B}"/>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4A2FB57-B39D-DF9A-F794-99731C932C5C}"/>
              </a:ext>
            </a:extLst>
          </p:cNvPr>
          <p:cNvSpPr txBox="1"/>
          <p:nvPr/>
        </p:nvSpPr>
        <p:spPr>
          <a:xfrm>
            <a:off x="71219" y="137765"/>
            <a:ext cx="4808170" cy="769441"/>
          </a:xfrm>
          <a:prstGeom prst="rect">
            <a:avLst/>
          </a:prstGeom>
          <a:noFill/>
        </p:spPr>
        <p:txBody>
          <a:bodyPr wrap="square" rtlCol="0">
            <a:spAutoFit/>
          </a:bodyPr>
          <a:lstStyle/>
          <a:p>
            <a:r>
              <a:rPr lang="en-US" sz="4400" i="1" u="sng" dirty="0">
                <a:latin typeface="Copperplate Gothic Bold" panose="020E0705020206020404" pitchFamily="34" charset="0"/>
              </a:rPr>
              <a:t>Contributors</a:t>
            </a:r>
            <a:r>
              <a:rPr lang="en-US" sz="3600" u="sng" dirty="0">
                <a:solidFill>
                  <a:schemeClr val="accent1"/>
                </a:solidFill>
              </a:rPr>
              <a:t> </a:t>
            </a:r>
            <a:endParaRPr lang="en-IN" u="sng" dirty="0">
              <a:solidFill>
                <a:schemeClr val="accent1"/>
              </a:solidFill>
            </a:endParaRPr>
          </a:p>
        </p:txBody>
      </p:sp>
      <p:grpSp>
        <p:nvGrpSpPr>
          <p:cNvPr id="11" name="Group 10">
            <a:extLst>
              <a:ext uri="{FF2B5EF4-FFF2-40B4-BE49-F238E27FC236}">
                <a16:creationId xmlns:a16="http://schemas.microsoft.com/office/drawing/2014/main" id="{1B619262-6A21-8EF6-ADFE-70A1CBBF3EC3}"/>
              </a:ext>
            </a:extLst>
          </p:cNvPr>
          <p:cNvGrpSpPr/>
          <p:nvPr/>
        </p:nvGrpSpPr>
        <p:grpSpPr>
          <a:xfrm>
            <a:off x="-4309719" y="2409423"/>
            <a:ext cx="15206715" cy="2326544"/>
            <a:chOff x="649142" y="2397700"/>
            <a:chExt cx="15206715" cy="2326544"/>
          </a:xfrm>
        </p:grpSpPr>
        <p:pic>
          <p:nvPicPr>
            <p:cNvPr id="2" name="Picture 1">
              <a:extLst>
                <a:ext uri="{FF2B5EF4-FFF2-40B4-BE49-F238E27FC236}">
                  <a16:creationId xmlns:a16="http://schemas.microsoft.com/office/drawing/2014/main" id="{8762E0EC-913C-21C5-99EC-6FFA97626B7B}"/>
                </a:ext>
              </a:extLst>
            </p:cNvPr>
            <p:cNvPicPr>
              <a:picLocks noChangeAspect="1"/>
            </p:cNvPicPr>
            <p:nvPr/>
          </p:nvPicPr>
          <p:blipFill rotWithShape="1">
            <a:blip r:embed="rId4">
              <a:extLst>
                <a:ext uri="{28A0092B-C50C-407E-A947-70E740481C1C}">
                  <a14:useLocalDpi xmlns:a14="http://schemas.microsoft.com/office/drawing/2010/main" val="0"/>
                </a:ext>
              </a:extLst>
            </a:blip>
            <a:srcRect t="334" b="334"/>
            <a:stretch/>
          </p:blipFill>
          <p:spPr>
            <a:xfrm>
              <a:off x="649142" y="2426898"/>
              <a:ext cx="2637060" cy="2270448"/>
            </a:xfrm>
            <a:prstGeom prst="rect">
              <a:avLst/>
            </a:prstGeom>
            <a:ln>
              <a:noFill/>
            </a:ln>
            <a:effectLst>
              <a:outerShdw blurRad="292100" dist="139700" dir="2700000" algn="tl" rotWithShape="0">
                <a:srgbClr val="333333">
                  <a:alpha val="65000"/>
                </a:srgbClr>
              </a:outerShdw>
              <a:reflection blurRad="6350" stA="50000" endA="300" endPos="55500" dist="101600" dir="5400000" sy="-100000" algn="bl" rotWithShape="0"/>
            </a:effectLst>
          </p:spPr>
        </p:pic>
        <p:pic>
          <p:nvPicPr>
            <p:cNvPr id="6" name="Picture 5">
              <a:extLst>
                <a:ext uri="{FF2B5EF4-FFF2-40B4-BE49-F238E27FC236}">
                  <a16:creationId xmlns:a16="http://schemas.microsoft.com/office/drawing/2014/main" id="{7A1D7C5B-6CC3-583F-AC9E-7BD946DDCB09}"/>
                </a:ext>
              </a:extLst>
            </p:cNvPr>
            <p:cNvPicPr>
              <a:picLocks noChangeAspect="1"/>
            </p:cNvPicPr>
            <p:nvPr/>
          </p:nvPicPr>
          <p:blipFill rotWithShape="1">
            <a:blip r:embed="rId5">
              <a:extLst>
                <a:ext uri="{28A0092B-C50C-407E-A947-70E740481C1C}">
                  <a14:useLocalDpi xmlns:a14="http://schemas.microsoft.com/office/drawing/2010/main" val="0"/>
                </a:ext>
              </a:extLst>
            </a:blip>
            <a:srcRect l="89" t="10620" r="-89" b="20818"/>
            <a:stretch/>
          </p:blipFill>
          <p:spPr>
            <a:xfrm>
              <a:off x="3887578" y="2438121"/>
              <a:ext cx="2500819" cy="2286123"/>
            </a:xfrm>
            <a:prstGeom prst="rect">
              <a:avLst/>
            </a:prstGeom>
            <a:ln>
              <a:noFill/>
            </a:ln>
            <a:effectLst>
              <a:outerShdw blurRad="292100" dist="139700" dir="2700000" algn="tl" rotWithShape="0">
                <a:srgbClr val="333333">
                  <a:alpha val="65000"/>
                </a:srgbClr>
              </a:outerShdw>
              <a:reflection blurRad="6350" stA="50000" endA="300" endPos="55500" dist="101600" dir="5400000" sy="-100000" algn="bl" rotWithShape="0"/>
            </a:effectLst>
          </p:spPr>
        </p:pic>
        <p:pic>
          <p:nvPicPr>
            <p:cNvPr id="8" name="Picture 7">
              <a:extLst>
                <a:ext uri="{FF2B5EF4-FFF2-40B4-BE49-F238E27FC236}">
                  <a16:creationId xmlns:a16="http://schemas.microsoft.com/office/drawing/2014/main" id="{9728C2EF-B13D-57F4-8670-ACBF158FDC96}"/>
                </a:ext>
              </a:extLst>
            </p:cNvPr>
            <p:cNvPicPr>
              <a:picLocks noChangeAspect="1"/>
            </p:cNvPicPr>
            <p:nvPr/>
          </p:nvPicPr>
          <p:blipFill rotWithShape="1">
            <a:blip r:embed="rId6">
              <a:extLst>
                <a:ext uri="{28A0092B-C50C-407E-A947-70E740481C1C}">
                  <a14:useLocalDpi xmlns:a14="http://schemas.microsoft.com/office/drawing/2010/main" val="0"/>
                </a:ext>
              </a:extLst>
            </a:blip>
            <a:srcRect l="2546" t="4205" r="-2546" b="12299"/>
            <a:stretch/>
          </p:blipFill>
          <p:spPr>
            <a:xfrm>
              <a:off x="6969097" y="2438121"/>
              <a:ext cx="2558733" cy="2259225"/>
            </a:xfrm>
            <a:prstGeom prst="rect">
              <a:avLst/>
            </a:prstGeom>
            <a:ln>
              <a:noFill/>
            </a:ln>
            <a:effectLst>
              <a:outerShdw blurRad="292100" dist="139700" dir="2700000" algn="tl" rotWithShape="0">
                <a:srgbClr val="333333">
                  <a:alpha val="65000"/>
                </a:srgbClr>
              </a:outerShdw>
              <a:reflection blurRad="6350" stA="50000" endA="300" endPos="55500" dist="101600" dir="5400000" sy="-100000" algn="bl" rotWithShape="0"/>
            </a:effectLst>
          </p:spPr>
        </p:pic>
        <p:pic>
          <p:nvPicPr>
            <p:cNvPr id="9" name="Picture 8">
              <a:extLst>
                <a:ext uri="{FF2B5EF4-FFF2-40B4-BE49-F238E27FC236}">
                  <a16:creationId xmlns:a16="http://schemas.microsoft.com/office/drawing/2014/main" id="{04E4D7D9-92DA-4331-96A4-41DC3057D722}"/>
                </a:ext>
              </a:extLst>
            </p:cNvPr>
            <p:cNvPicPr>
              <a:picLocks noChangeAspect="1"/>
            </p:cNvPicPr>
            <p:nvPr/>
          </p:nvPicPr>
          <p:blipFill rotWithShape="1">
            <a:blip r:embed="rId7">
              <a:extLst>
                <a:ext uri="{28A0092B-C50C-407E-A947-70E740481C1C}">
                  <a14:useLocalDpi xmlns:a14="http://schemas.microsoft.com/office/drawing/2010/main" val="0"/>
                </a:ext>
              </a:extLst>
            </a:blip>
            <a:srcRect t="6674" b="6674"/>
            <a:stretch/>
          </p:blipFill>
          <p:spPr>
            <a:xfrm>
              <a:off x="10108530" y="2397700"/>
              <a:ext cx="2558733" cy="2229783"/>
            </a:xfrm>
            <a:prstGeom prst="rect">
              <a:avLst/>
            </a:prstGeom>
            <a:ln>
              <a:noFill/>
            </a:ln>
            <a:effectLst>
              <a:outerShdw blurRad="292100" dist="139700" dir="2700000" algn="tl" rotWithShape="0">
                <a:srgbClr val="333333">
                  <a:alpha val="65000"/>
                </a:srgbClr>
              </a:outerShdw>
              <a:reflection blurRad="6350" stA="50000" endA="300" endPos="55500" dist="101600" dir="5400000" sy="-100000" algn="bl" rotWithShape="0"/>
            </a:effectLst>
          </p:spPr>
        </p:pic>
        <p:pic>
          <p:nvPicPr>
            <p:cNvPr id="10" name="Picture 9">
              <a:extLst>
                <a:ext uri="{FF2B5EF4-FFF2-40B4-BE49-F238E27FC236}">
                  <a16:creationId xmlns:a16="http://schemas.microsoft.com/office/drawing/2014/main" id="{E8AA9FD7-E1E7-131A-8B0B-C0002BCC0C35}"/>
                </a:ext>
              </a:extLst>
            </p:cNvPr>
            <p:cNvPicPr>
              <a:picLocks noChangeAspect="1"/>
            </p:cNvPicPr>
            <p:nvPr/>
          </p:nvPicPr>
          <p:blipFill rotWithShape="1">
            <a:blip r:embed="rId8">
              <a:extLst>
                <a:ext uri="{28A0092B-C50C-407E-A947-70E740481C1C}">
                  <a14:useLocalDpi xmlns:a14="http://schemas.microsoft.com/office/drawing/2010/main" val="0"/>
                </a:ext>
              </a:extLst>
            </a:blip>
            <a:srcRect l="784" t="2640" r="-784" b="11710"/>
            <a:stretch/>
          </p:blipFill>
          <p:spPr>
            <a:xfrm>
              <a:off x="13247963" y="2397700"/>
              <a:ext cx="2607894" cy="2229783"/>
            </a:xfrm>
            <a:prstGeom prst="rect">
              <a:avLst/>
            </a:prstGeom>
            <a:ln>
              <a:noFill/>
            </a:ln>
            <a:effectLst>
              <a:outerShdw blurRad="292100" dist="139700" dir="2700000" algn="tl" rotWithShape="0">
                <a:srgbClr val="333333">
                  <a:alpha val="65000"/>
                </a:srgbClr>
              </a:outerShdw>
              <a:reflection blurRad="6350" stA="50000" endA="300" endPos="55500" dist="101600" dir="5400000" sy="-100000" algn="bl" rotWithShape="0"/>
            </a:effectLst>
          </p:spPr>
        </p:pic>
      </p:grpSp>
    </p:spTree>
    <p:extLst>
      <p:ext uri="{BB962C8B-B14F-4D97-AF65-F5344CB8AC3E}">
        <p14:creationId xmlns:p14="http://schemas.microsoft.com/office/powerpoint/2010/main" val="3531404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9E4874-6339-E18C-51BF-278E948A7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9A412B6A-AA5A-7F1D-4587-6E2C6D282635}"/>
              </a:ext>
            </a:extLst>
          </p:cNvPr>
          <p:cNvSpPr/>
          <p:nvPr/>
        </p:nvSpPr>
        <p:spPr>
          <a:xfrm>
            <a:off x="0" y="0"/>
            <a:ext cx="12192000" cy="6858000"/>
          </a:xfrm>
          <a:custGeom>
            <a:avLst/>
            <a:gdLst/>
            <a:ahLst/>
            <a:cxnLst/>
            <a:rect l="l" t="t" r="r" b="b"/>
            <a:pathLst>
              <a:path w="12192000" h="6858000">
                <a:moveTo>
                  <a:pt x="8554947" y="4850325"/>
                </a:moveTo>
                <a:cubicBezTo>
                  <a:pt x="8599394" y="4850325"/>
                  <a:pt x="8638194" y="4861255"/>
                  <a:pt x="8671346" y="4883114"/>
                </a:cubicBezTo>
                <a:cubicBezTo>
                  <a:pt x="8704500" y="4904973"/>
                  <a:pt x="8728362" y="4934118"/>
                  <a:pt x="8742935" y="4970550"/>
                </a:cubicBezTo>
                <a:cubicBezTo>
                  <a:pt x="8757508" y="5006982"/>
                  <a:pt x="8764794" y="5047786"/>
                  <a:pt x="8764794" y="5092961"/>
                </a:cubicBezTo>
                <a:cubicBezTo>
                  <a:pt x="8764794" y="5147609"/>
                  <a:pt x="8755504" y="5198796"/>
                  <a:pt x="8736924" y="5246522"/>
                </a:cubicBezTo>
                <a:cubicBezTo>
                  <a:pt x="8718344" y="5294247"/>
                  <a:pt x="8690838" y="5330315"/>
                  <a:pt x="8654406" y="5354724"/>
                </a:cubicBezTo>
                <a:cubicBezTo>
                  <a:pt x="8617974" y="5379134"/>
                  <a:pt x="8576806" y="5391338"/>
                  <a:pt x="8530902" y="5391338"/>
                </a:cubicBezTo>
                <a:cubicBezTo>
                  <a:pt x="8470425" y="5391338"/>
                  <a:pt x="8420149" y="5370026"/>
                  <a:pt x="8380074" y="5327400"/>
                </a:cubicBezTo>
                <a:cubicBezTo>
                  <a:pt x="8339999" y="5284775"/>
                  <a:pt x="8319961" y="5223387"/>
                  <a:pt x="8319961" y="5143237"/>
                </a:cubicBezTo>
                <a:cubicBezTo>
                  <a:pt x="8319961" y="5088589"/>
                  <a:pt x="8329251" y="5038131"/>
                  <a:pt x="8347832" y="4991863"/>
                </a:cubicBezTo>
                <a:cubicBezTo>
                  <a:pt x="8366412" y="4945594"/>
                  <a:pt x="8393918" y="4910438"/>
                  <a:pt x="8430350" y="4886393"/>
                </a:cubicBezTo>
                <a:cubicBezTo>
                  <a:pt x="8466782" y="4862347"/>
                  <a:pt x="8508314" y="4850325"/>
                  <a:pt x="8554947" y="4850325"/>
                </a:cubicBezTo>
                <a:close/>
                <a:moveTo>
                  <a:pt x="9411423" y="4557413"/>
                </a:moveTo>
                <a:cubicBezTo>
                  <a:pt x="9411423" y="4617889"/>
                  <a:pt x="9409966" y="4682010"/>
                  <a:pt x="9407051" y="4749773"/>
                </a:cubicBezTo>
                <a:cubicBezTo>
                  <a:pt x="9402691" y="4860526"/>
                  <a:pt x="9397960" y="4961442"/>
                  <a:pt x="9392860" y="5052522"/>
                </a:cubicBezTo>
                <a:lnTo>
                  <a:pt x="9375390" y="5300623"/>
                </a:lnTo>
                <a:cubicBezTo>
                  <a:pt x="9373204" y="5328311"/>
                  <a:pt x="9372111" y="5348713"/>
                  <a:pt x="9372111" y="5361829"/>
                </a:cubicBezTo>
                <a:cubicBezTo>
                  <a:pt x="9372111" y="5415748"/>
                  <a:pt x="9379215" y="5463109"/>
                  <a:pt x="9393424" y="5503913"/>
                </a:cubicBezTo>
                <a:cubicBezTo>
                  <a:pt x="9407632" y="5544717"/>
                  <a:pt x="9434224" y="5581148"/>
                  <a:pt x="9473201" y="5613209"/>
                </a:cubicBezTo>
                <a:cubicBezTo>
                  <a:pt x="9512177" y="5645269"/>
                  <a:pt x="9557344" y="5668038"/>
                  <a:pt x="9608702" y="5681518"/>
                </a:cubicBezTo>
                <a:cubicBezTo>
                  <a:pt x="9660059" y="5694998"/>
                  <a:pt x="9714514" y="5701738"/>
                  <a:pt x="9772064" y="5701738"/>
                </a:cubicBezTo>
                <a:cubicBezTo>
                  <a:pt x="9807768" y="5701738"/>
                  <a:pt x="9842922" y="5699188"/>
                  <a:pt x="9877526" y="5694087"/>
                </a:cubicBezTo>
                <a:cubicBezTo>
                  <a:pt x="9912131" y="5688987"/>
                  <a:pt x="9942728" y="5681883"/>
                  <a:pt x="9969318" y="5672775"/>
                </a:cubicBezTo>
                <a:cubicBezTo>
                  <a:pt x="9995907" y="5663667"/>
                  <a:pt x="10019949" y="5652919"/>
                  <a:pt x="10041444" y="5640532"/>
                </a:cubicBezTo>
                <a:cubicBezTo>
                  <a:pt x="10062939" y="5628146"/>
                  <a:pt x="10082792" y="5613755"/>
                  <a:pt x="10101002" y="5597361"/>
                </a:cubicBezTo>
                <a:cubicBezTo>
                  <a:pt x="10119212" y="5580966"/>
                  <a:pt x="10141433" y="5556375"/>
                  <a:pt x="10167664" y="5523586"/>
                </a:cubicBezTo>
                <a:lnTo>
                  <a:pt x="10168876" y="5673321"/>
                </a:lnTo>
                <a:cubicBezTo>
                  <a:pt x="10238142" y="5671864"/>
                  <a:pt x="10307038" y="5671135"/>
                  <a:pt x="10375564" y="5671135"/>
                </a:cubicBezTo>
                <a:cubicBezTo>
                  <a:pt x="10430975" y="5671135"/>
                  <a:pt x="10500242" y="5671864"/>
                  <a:pt x="10583362" y="5673321"/>
                </a:cubicBezTo>
                <a:cubicBezTo>
                  <a:pt x="10588440" y="5448172"/>
                  <a:pt x="10595696" y="5252169"/>
                  <a:pt x="10605128" y="5085311"/>
                </a:cubicBezTo>
                <a:cubicBezTo>
                  <a:pt x="10614560" y="4918452"/>
                  <a:pt x="10627622" y="4742486"/>
                  <a:pt x="10644312" y="4557413"/>
                </a:cubicBezTo>
                <a:cubicBezTo>
                  <a:pt x="10575888" y="4558870"/>
                  <a:pt x="10507834" y="4559598"/>
                  <a:pt x="10440152" y="4559598"/>
                </a:cubicBezTo>
                <a:cubicBezTo>
                  <a:pt x="10379731" y="4559598"/>
                  <a:pt x="10302576" y="4558870"/>
                  <a:pt x="10208684" y="4557413"/>
                </a:cubicBezTo>
                <a:lnTo>
                  <a:pt x="10200145" y="4785841"/>
                </a:lnTo>
                <a:cubicBezTo>
                  <a:pt x="10195158" y="4891493"/>
                  <a:pt x="10191242" y="4965814"/>
                  <a:pt x="10188396" y="5008804"/>
                </a:cubicBezTo>
                <a:cubicBezTo>
                  <a:pt x="10184012" y="5067823"/>
                  <a:pt x="10177802" y="5116642"/>
                  <a:pt x="10169764" y="5155260"/>
                </a:cubicBezTo>
                <a:cubicBezTo>
                  <a:pt x="10163924" y="5182948"/>
                  <a:pt x="10155157" y="5208815"/>
                  <a:pt x="10143465" y="5232860"/>
                </a:cubicBezTo>
                <a:cubicBezTo>
                  <a:pt x="10133970" y="5252533"/>
                  <a:pt x="10123012" y="5269292"/>
                  <a:pt x="10110591" y="5283136"/>
                </a:cubicBezTo>
                <a:cubicBezTo>
                  <a:pt x="10098898" y="5296251"/>
                  <a:pt x="10086113" y="5307181"/>
                  <a:pt x="10072235" y="5315924"/>
                </a:cubicBezTo>
                <a:cubicBezTo>
                  <a:pt x="10056160" y="5325397"/>
                  <a:pt x="10039355" y="5332683"/>
                  <a:pt x="10021822" y="5337784"/>
                </a:cubicBezTo>
                <a:cubicBezTo>
                  <a:pt x="10004289" y="5342884"/>
                  <a:pt x="9986757" y="5345434"/>
                  <a:pt x="9969224" y="5345434"/>
                </a:cubicBezTo>
                <a:cubicBezTo>
                  <a:pt x="9926120" y="5345434"/>
                  <a:pt x="9889045" y="5331954"/>
                  <a:pt x="9857998" y="5304995"/>
                </a:cubicBezTo>
                <a:cubicBezTo>
                  <a:pt x="9826951" y="5278035"/>
                  <a:pt x="9811428" y="5226302"/>
                  <a:pt x="9811428" y="5149795"/>
                </a:cubicBezTo>
                <a:cubicBezTo>
                  <a:pt x="9811428" y="5141780"/>
                  <a:pt x="9811610" y="5126296"/>
                  <a:pt x="9811974" y="5103344"/>
                </a:cubicBezTo>
                <a:cubicBezTo>
                  <a:pt x="9812339" y="5080392"/>
                  <a:pt x="9815077" y="5037221"/>
                  <a:pt x="9820189" y="4973829"/>
                </a:cubicBezTo>
                <a:lnTo>
                  <a:pt x="9854104" y="4557413"/>
                </a:lnTo>
                <a:cubicBezTo>
                  <a:pt x="9776858" y="4558870"/>
                  <a:pt x="9706174" y="4559598"/>
                  <a:pt x="9642054" y="4559598"/>
                </a:cubicBezTo>
                <a:cubicBezTo>
                  <a:pt x="9578662" y="4559598"/>
                  <a:pt x="9501786" y="4558870"/>
                  <a:pt x="9411423" y="4557413"/>
                </a:cubicBezTo>
                <a:close/>
                <a:moveTo>
                  <a:pt x="8562598" y="4528996"/>
                </a:moveTo>
                <a:cubicBezTo>
                  <a:pt x="8465688" y="4528996"/>
                  <a:pt x="8372423" y="4544479"/>
                  <a:pt x="8282801" y="4575446"/>
                </a:cubicBezTo>
                <a:cubicBezTo>
                  <a:pt x="8193178" y="4606413"/>
                  <a:pt x="8117946" y="4650678"/>
                  <a:pt x="8057105" y="4708241"/>
                </a:cubicBezTo>
                <a:cubicBezTo>
                  <a:pt x="7996264" y="4765803"/>
                  <a:pt x="7951817" y="4830652"/>
                  <a:pt x="7923764" y="4902787"/>
                </a:cubicBezTo>
                <a:cubicBezTo>
                  <a:pt x="7895712" y="4974922"/>
                  <a:pt x="7881686" y="5050700"/>
                  <a:pt x="7881686" y="5130122"/>
                </a:cubicBezTo>
                <a:cubicBezTo>
                  <a:pt x="7881686" y="5209543"/>
                  <a:pt x="7896076" y="5285322"/>
                  <a:pt x="7924858" y="5357457"/>
                </a:cubicBezTo>
                <a:cubicBezTo>
                  <a:pt x="7953639" y="5429592"/>
                  <a:pt x="7996628" y="5491526"/>
                  <a:pt x="8053826" y="5543259"/>
                </a:cubicBezTo>
                <a:cubicBezTo>
                  <a:pt x="8111025" y="5594993"/>
                  <a:pt x="8182249" y="5634339"/>
                  <a:pt x="8267499" y="5661299"/>
                </a:cubicBezTo>
                <a:cubicBezTo>
                  <a:pt x="8352750" y="5688258"/>
                  <a:pt x="8441644" y="5701738"/>
                  <a:pt x="8534180" y="5701738"/>
                </a:cubicBezTo>
                <a:cubicBezTo>
                  <a:pt x="8634732" y="5701738"/>
                  <a:pt x="8730002" y="5686437"/>
                  <a:pt x="8819989" y="5655834"/>
                </a:cubicBezTo>
                <a:cubicBezTo>
                  <a:pt x="8909975" y="5625231"/>
                  <a:pt x="8984114" y="5579145"/>
                  <a:pt x="9042405" y="5517575"/>
                </a:cubicBezTo>
                <a:cubicBezTo>
                  <a:pt x="9100696" y="5456005"/>
                  <a:pt x="9142046" y="5390063"/>
                  <a:pt x="9166456" y="5319750"/>
                </a:cubicBezTo>
                <a:cubicBezTo>
                  <a:pt x="9190865" y="5249436"/>
                  <a:pt x="9203070" y="5175297"/>
                  <a:pt x="9203070" y="5097333"/>
                </a:cubicBezTo>
                <a:cubicBezTo>
                  <a:pt x="9203070" y="5017183"/>
                  <a:pt x="9189408" y="4942315"/>
                  <a:pt x="9162084" y="4872731"/>
                </a:cubicBezTo>
                <a:cubicBezTo>
                  <a:pt x="9134760" y="4803146"/>
                  <a:pt x="9092317" y="4742304"/>
                  <a:pt x="9034754" y="4690207"/>
                </a:cubicBezTo>
                <a:cubicBezTo>
                  <a:pt x="8977192" y="4638109"/>
                  <a:pt x="8906696" y="4598216"/>
                  <a:pt x="8823268" y="4570528"/>
                </a:cubicBezTo>
                <a:cubicBezTo>
                  <a:pt x="8739838" y="4542840"/>
                  <a:pt x="8652948" y="4528996"/>
                  <a:pt x="8562598" y="4528996"/>
                </a:cubicBezTo>
                <a:close/>
                <a:moveTo>
                  <a:pt x="6334427" y="4181436"/>
                </a:moveTo>
                <a:lnTo>
                  <a:pt x="6835001" y="5073288"/>
                </a:lnTo>
                <a:cubicBezTo>
                  <a:pt x="6835001" y="5131579"/>
                  <a:pt x="6829900" y="5231402"/>
                  <a:pt x="6819699" y="5372758"/>
                </a:cubicBezTo>
                <a:cubicBezTo>
                  <a:pt x="6809498" y="5514114"/>
                  <a:pt x="6800755" y="5614302"/>
                  <a:pt x="6793468" y="5673321"/>
                </a:cubicBezTo>
                <a:cubicBezTo>
                  <a:pt x="6896218" y="5671864"/>
                  <a:pt x="6976379" y="5671135"/>
                  <a:pt x="7033953" y="5671135"/>
                </a:cubicBezTo>
                <a:cubicBezTo>
                  <a:pt x="7090058" y="5671135"/>
                  <a:pt x="7169485" y="5671864"/>
                  <a:pt x="7272235" y="5673321"/>
                </a:cubicBezTo>
                <a:cubicBezTo>
                  <a:pt x="7275138" y="5540709"/>
                  <a:pt x="7279134" y="5419391"/>
                  <a:pt x="7284223" y="5309367"/>
                </a:cubicBezTo>
                <a:lnTo>
                  <a:pt x="7291857" y="5143237"/>
                </a:lnTo>
                <a:lnTo>
                  <a:pt x="7292950" y="5132308"/>
                </a:lnTo>
                <a:lnTo>
                  <a:pt x="7292950" y="5121378"/>
                </a:lnTo>
                <a:lnTo>
                  <a:pt x="7294042" y="5110449"/>
                </a:lnTo>
                <a:cubicBezTo>
                  <a:pt x="7294042" y="5103891"/>
                  <a:pt x="7341768" y="5029934"/>
                  <a:pt x="7437220" y="4888578"/>
                </a:cubicBezTo>
                <a:lnTo>
                  <a:pt x="7917028" y="4181436"/>
                </a:lnTo>
                <a:cubicBezTo>
                  <a:pt x="7798112" y="4182893"/>
                  <a:pt x="7716043" y="4183621"/>
                  <a:pt x="7670822" y="4183621"/>
                </a:cubicBezTo>
                <a:cubicBezTo>
                  <a:pt x="7585469" y="4183621"/>
                  <a:pt x="7496467" y="4182893"/>
                  <a:pt x="7403816" y="4181436"/>
                </a:cubicBezTo>
                <a:cubicBezTo>
                  <a:pt x="7381969" y="4222228"/>
                  <a:pt x="7345554" y="4283960"/>
                  <a:pt x="7294572" y="4366632"/>
                </a:cubicBezTo>
                <a:cubicBezTo>
                  <a:pt x="7243590" y="4449304"/>
                  <a:pt x="7176225" y="4564574"/>
                  <a:pt x="7092477" y="4712442"/>
                </a:cubicBezTo>
                <a:cubicBezTo>
                  <a:pt x="7061157" y="4633043"/>
                  <a:pt x="7020544" y="4542903"/>
                  <a:pt x="6970638" y="4442020"/>
                </a:cubicBezTo>
                <a:cubicBezTo>
                  <a:pt x="6920732" y="4341138"/>
                  <a:pt x="6881212" y="4254277"/>
                  <a:pt x="6852078" y="4181436"/>
                </a:cubicBezTo>
                <a:cubicBezTo>
                  <a:pt x="6756706" y="4182893"/>
                  <a:pt x="6674797" y="4183621"/>
                  <a:pt x="6606351" y="4183621"/>
                </a:cubicBezTo>
                <a:cubicBezTo>
                  <a:pt x="6535001" y="4183621"/>
                  <a:pt x="6444360" y="4182893"/>
                  <a:pt x="6334427" y="4181436"/>
                </a:cubicBezTo>
                <a:close/>
                <a:moveTo>
                  <a:pt x="7204788" y="2299883"/>
                </a:moveTo>
                <a:lnTo>
                  <a:pt x="7063797" y="2517142"/>
                </a:lnTo>
                <a:lnTo>
                  <a:pt x="6875808" y="2787888"/>
                </a:lnTo>
                <a:lnTo>
                  <a:pt x="6930456" y="2891804"/>
                </a:lnTo>
                <a:cubicBezTo>
                  <a:pt x="7023722" y="3057353"/>
                  <a:pt x="7073633" y="3146690"/>
                  <a:pt x="7080191" y="3159817"/>
                </a:cubicBezTo>
                <a:cubicBezTo>
                  <a:pt x="7097678" y="3191900"/>
                  <a:pt x="7118445" y="3231645"/>
                  <a:pt x="7142490" y="3279052"/>
                </a:cubicBezTo>
                <a:lnTo>
                  <a:pt x="7210253" y="3415791"/>
                </a:lnTo>
                <a:cubicBezTo>
                  <a:pt x="7300604" y="3414334"/>
                  <a:pt x="7380754" y="3413605"/>
                  <a:pt x="7450703" y="3413605"/>
                </a:cubicBezTo>
                <a:cubicBezTo>
                  <a:pt x="7519196" y="3413605"/>
                  <a:pt x="7596067" y="3414334"/>
                  <a:pt x="7681317" y="3415791"/>
                </a:cubicBezTo>
                <a:cubicBezTo>
                  <a:pt x="7486771" y="3094178"/>
                  <a:pt x="7363996" y="2886333"/>
                  <a:pt x="7312991" y="2792260"/>
                </a:cubicBezTo>
                <a:cubicBezTo>
                  <a:pt x="7366182" y="2717290"/>
                  <a:pt x="7418279" y="2647420"/>
                  <a:pt x="7469284" y="2582651"/>
                </a:cubicBezTo>
                <a:lnTo>
                  <a:pt x="7686782" y="2299883"/>
                </a:lnTo>
                <a:cubicBezTo>
                  <a:pt x="7589145" y="2301340"/>
                  <a:pt x="7504623" y="2302068"/>
                  <a:pt x="7433216" y="2302068"/>
                </a:cubicBezTo>
                <a:cubicBezTo>
                  <a:pt x="7381483" y="2302068"/>
                  <a:pt x="7305340" y="2301340"/>
                  <a:pt x="7204788" y="2299883"/>
                </a:cubicBezTo>
                <a:close/>
                <a:moveTo>
                  <a:pt x="5774799" y="2271466"/>
                </a:moveTo>
                <a:cubicBezTo>
                  <a:pt x="5736910" y="2271466"/>
                  <a:pt x="5700660" y="2274198"/>
                  <a:pt x="5666050" y="2279663"/>
                </a:cubicBezTo>
                <a:cubicBezTo>
                  <a:pt x="5631440" y="2285128"/>
                  <a:pt x="5599565" y="2292596"/>
                  <a:pt x="5570425" y="2302068"/>
                </a:cubicBezTo>
                <a:cubicBezTo>
                  <a:pt x="5541285" y="2311541"/>
                  <a:pt x="5513783" y="2323745"/>
                  <a:pt x="5487916" y="2338683"/>
                </a:cubicBezTo>
                <a:cubicBezTo>
                  <a:pt x="5462049" y="2353620"/>
                  <a:pt x="5440372" y="2368921"/>
                  <a:pt x="5422885" y="2384587"/>
                </a:cubicBezTo>
                <a:cubicBezTo>
                  <a:pt x="5405398" y="2400252"/>
                  <a:pt x="5384631" y="2421566"/>
                  <a:pt x="5360586" y="2448525"/>
                </a:cubicBezTo>
                <a:lnTo>
                  <a:pt x="5371481" y="2299883"/>
                </a:lnTo>
                <a:cubicBezTo>
                  <a:pt x="5303627" y="2301340"/>
                  <a:pt x="5232858" y="2302068"/>
                  <a:pt x="5159175" y="2302068"/>
                </a:cubicBezTo>
                <a:cubicBezTo>
                  <a:pt x="5095704" y="2302068"/>
                  <a:pt x="5020193" y="2301340"/>
                  <a:pt x="4932643" y="2299883"/>
                </a:cubicBezTo>
                <a:cubicBezTo>
                  <a:pt x="4930479" y="2478399"/>
                  <a:pt x="4923797" y="2667662"/>
                  <a:pt x="4912594" y="2867674"/>
                </a:cubicBezTo>
                <a:cubicBezTo>
                  <a:pt x="4901391" y="3067685"/>
                  <a:pt x="4885309" y="3250391"/>
                  <a:pt x="4864350" y="3415791"/>
                </a:cubicBezTo>
                <a:cubicBezTo>
                  <a:pt x="4949555" y="3414334"/>
                  <a:pt x="5028572" y="3413605"/>
                  <a:pt x="5101402" y="3413605"/>
                </a:cubicBezTo>
                <a:cubicBezTo>
                  <a:pt x="5170577" y="3413605"/>
                  <a:pt x="5241580" y="3414334"/>
                  <a:pt x="5314409" y="3415791"/>
                </a:cubicBezTo>
                <a:cubicBezTo>
                  <a:pt x="5317335" y="3290466"/>
                  <a:pt x="5322999" y="3167326"/>
                  <a:pt x="5331401" y="3046372"/>
                </a:cubicBezTo>
                <a:cubicBezTo>
                  <a:pt x="5339803" y="2925418"/>
                  <a:pt x="5354216" y="2838528"/>
                  <a:pt x="5374641" y="2785702"/>
                </a:cubicBezTo>
                <a:cubicBezTo>
                  <a:pt x="5395065" y="2732875"/>
                  <a:pt x="5424057" y="2692618"/>
                  <a:pt x="5461616" y="2664930"/>
                </a:cubicBezTo>
                <a:cubicBezTo>
                  <a:pt x="5499175" y="2637242"/>
                  <a:pt x="5539108" y="2623398"/>
                  <a:pt x="5581415" y="2623398"/>
                </a:cubicBezTo>
                <a:cubicBezTo>
                  <a:pt x="5629550" y="2623398"/>
                  <a:pt x="5669484" y="2639610"/>
                  <a:pt x="5701213" y="2672035"/>
                </a:cubicBezTo>
                <a:cubicBezTo>
                  <a:pt x="5732943" y="2704459"/>
                  <a:pt x="5748808" y="2761839"/>
                  <a:pt x="5748808" y="2844175"/>
                </a:cubicBezTo>
                <a:cubicBezTo>
                  <a:pt x="5748808" y="2897366"/>
                  <a:pt x="5745136" y="2989357"/>
                  <a:pt x="5737793" y="3120146"/>
                </a:cubicBezTo>
                <a:cubicBezTo>
                  <a:pt x="5730449" y="3250937"/>
                  <a:pt x="5723470" y="3349485"/>
                  <a:pt x="5716856" y="3415791"/>
                </a:cubicBezTo>
                <a:cubicBezTo>
                  <a:pt x="5788194" y="3414334"/>
                  <a:pt x="5867177" y="3413605"/>
                  <a:pt x="5953805" y="3413605"/>
                </a:cubicBezTo>
                <a:cubicBezTo>
                  <a:pt x="6017869" y="3413605"/>
                  <a:pt x="6086662" y="3414334"/>
                  <a:pt x="6160186" y="3415791"/>
                </a:cubicBezTo>
                <a:cubicBezTo>
                  <a:pt x="6160186" y="3349485"/>
                  <a:pt x="6162030" y="3277350"/>
                  <a:pt x="6165719" y="3199386"/>
                </a:cubicBezTo>
                <a:lnTo>
                  <a:pt x="6184539" y="2803736"/>
                </a:lnTo>
                <a:cubicBezTo>
                  <a:pt x="6190436" y="2711927"/>
                  <a:pt x="6193385" y="2652179"/>
                  <a:pt x="6193385" y="2624491"/>
                </a:cubicBezTo>
                <a:cubicBezTo>
                  <a:pt x="6193385" y="2586602"/>
                  <a:pt x="6189741" y="2549805"/>
                  <a:pt x="6182455" y="2514102"/>
                </a:cubicBezTo>
                <a:cubicBezTo>
                  <a:pt x="6175169" y="2478399"/>
                  <a:pt x="6160232" y="2445064"/>
                  <a:pt x="6137644" y="2414097"/>
                </a:cubicBezTo>
                <a:cubicBezTo>
                  <a:pt x="6115056" y="2383130"/>
                  <a:pt x="6087003" y="2357263"/>
                  <a:pt x="6053486" y="2336497"/>
                </a:cubicBezTo>
                <a:cubicBezTo>
                  <a:pt x="6019969" y="2315731"/>
                  <a:pt x="5978257" y="2299700"/>
                  <a:pt x="5928352" y="2288407"/>
                </a:cubicBezTo>
                <a:cubicBezTo>
                  <a:pt x="5878445" y="2277113"/>
                  <a:pt x="5827261" y="2271466"/>
                  <a:pt x="5774799" y="2271466"/>
                </a:cubicBezTo>
                <a:close/>
                <a:moveTo>
                  <a:pt x="4210250" y="2271466"/>
                </a:moveTo>
                <a:cubicBezTo>
                  <a:pt x="4059388" y="2271466"/>
                  <a:pt x="3879034" y="2294418"/>
                  <a:pt x="3669186" y="2340322"/>
                </a:cubicBezTo>
                <a:cubicBezTo>
                  <a:pt x="3661171" y="2398613"/>
                  <a:pt x="3655342" y="2441420"/>
                  <a:pt x="3651699" y="2468744"/>
                </a:cubicBezTo>
                <a:cubicBezTo>
                  <a:pt x="3648055" y="2496068"/>
                  <a:pt x="3639312" y="2545798"/>
                  <a:pt x="3625468" y="2617933"/>
                </a:cubicBezTo>
                <a:cubicBezTo>
                  <a:pt x="3809722" y="2547255"/>
                  <a:pt x="3964483" y="2511916"/>
                  <a:pt x="4089752" y="2511916"/>
                </a:cubicBezTo>
                <a:cubicBezTo>
                  <a:pt x="4134905" y="2511916"/>
                  <a:pt x="4169133" y="2519385"/>
                  <a:pt x="4192439" y="2534322"/>
                </a:cubicBezTo>
                <a:cubicBezTo>
                  <a:pt x="4215743" y="2549259"/>
                  <a:pt x="4227396" y="2570572"/>
                  <a:pt x="4227396" y="2598260"/>
                </a:cubicBezTo>
                <a:cubicBezTo>
                  <a:pt x="4227396" y="2608461"/>
                  <a:pt x="4225574" y="2618115"/>
                  <a:pt x="4221932" y="2627223"/>
                </a:cubicBezTo>
                <a:cubicBezTo>
                  <a:pt x="4218288" y="2636331"/>
                  <a:pt x="4212279" y="2645075"/>
                  <a:pt x="4203906" y="2653454"/>
                </a:cubicBezTo>
                <a:cubicBezTo>
                  <a:pt x="4195532" y="2661833"/>
                  <a:pt x="4184609" y="2669120"/>
                  <a:pt x="4171135" y="2675313"/>
                </a:cubicBezTo>
                <a:cubicBezTo>
                  <a:pt x="4157661" y="2681507"/>
                  <a:pt x="4135081" y="2688793"/>
                  <a:pt x="4103397" y="2697172"/>
                </a:cubicBezTo>
                <a:cubicBezTo>
                  <a:pt x="4071713" y="2705552"/>
                  <a:pt x="4036931" y="2713384"/>
                  <a:pt x="3999054" y="2720671"/>
                </a:cubicBezTo>
                <a:cubicBezTo>
                  <a:pt x="3908008" y="2738158"/>
                  <a:pt x="3832805" y="2756738"/>
                  <a:pt x="3773444" y="2776412"/>
                </a:cubicBezTo>
                <a:cubicBezTo>
                  <a:pt x="3714083" y="2796085"/>
                  <a:pt x="3667285" y="2817033"/>
                  <a:pt x="3633050" y="2839257"/>
                </a:cubicBezTo>
                <a:cubicBezTo>
                  <a:pt x="3598815" y="2861480"/>
                  <a:pt x="3568953" y="2888258"/>
                  <a:pt x="3543461" y="2919589"/>
                </a:cubicBezTo>
                <a:cubicBezTo>
                  <a:pt x="3517971" y="2950920"/>
                  <a:pt x="3499217" y="2982980"/>
                  <a:pt x="3487200" y="3015770"/>
                </a:cubicBezTo>
                <a:cubicBezTo>
                  <a:pt x="3475183" y="3048558"/>
                  <a:pt x="3469175" y="3082075"/>
                  <a:pt x="3469175" y="3116321"/>
                </a:cubicBezTo>
                <a:cubicBezTo>
                  <a:pt x="3469175" y="3172427"/>
                  <a:pt x="3485387" y="3228531"/>
                  <a:pt x="3517812" y="3284637"/>
                </a:cubicBezTo>
                <a:cubicBezTo>
                  <a:pt x="3550236" y="3340742"/>
                  <a:pt x="3596504" y="3381363"/>
                  <a:pt x="3656617" y="3406501"/>
                </a:cubicBezTo>
                <a:cubicBezTo>
                  <a:pt x="3716730" y="3431639"/>
                  <a:pt x="3791961" y="3444208"/>
                  <a:pt x="3882313" y="3444208"/>
                </a:cubicBezTo>
                <a:cubicBezTo>
                  <a:pt x="3938418" y="3444208"/>
                  <a:pt x="3997802" y="3439108"/>
                  <a:pt x="4060464" y="3428907"/>
                </a:cubicBezTo>
                <a:cubicBezTo>
                  <a:pt x="4089610" y="3321068"/>
                  <a:pt x="4114748" y="3239096"/>
                  <a:pt x="4135878" y="3182991"/>
                </a:cubicBezTo>
                <a:cubicBezTo>
                  <a:pt x="4105276" y="3193192"/>
                  <a:pt x="4081231" y="3199568"/>
                  <a:pt x="4063743" y="3202118"/>
                </a:cubicBezTo>
                <a:cubicBezTo>
                  <a:pt x="4046256" y="3204668"/>
                  <a:pt x="4029862" y="3205944"/>
                  <a:pt x="4014560" y="3205944"/>
                </a:cubicBezTo>
                <a:cubicBezTo>
                  <a:pt x="3971571" y="3205944"/>
                  <a:pt x="3940239" y="3197200"/>
                  <a:pt x="3920566" y="3179713"/>
                </a:cubicBezTo>
                <a:cubicBezTo>
                  <a:pt x="3900893" y="3162225"/>
                  <a:pt x="3891056" y="3141095"/>
                  <a:pt x="3891056" y="3116321"/>
                </a:cubicBezTo>
                <a:cubicBezTo>
                  <a:pt x="3891056" y="3100292"/>
                  <a:pt x="3894508" y="3085719"/>
                  <a:pt x="3901414" y="3072603"/>
                </a:cubicBezTo>
                <a:cubicBezTo>
                  <a:pt x="3908319" y="3059488"/>
                  <a:pt x="3919948" y="3046736"/>
                  <a:pt x="3936303" y="3034350"/>
                </a:cubicBezTo>
                <a:cubicBezTo>
                  <a:pt x="3952657" y="3021963"/>
                  <a:pt x="3971921" y="3011762"/>
                  <a:pt x="3994093" y="3003747"/>
                </a:cubicBezTo>
                <a:cubicBezTo>
                  <a:pt x="4016265" y="2995732"/>
                  <a:pt x="4046976" y="2985895"/>
                  <a:pt x="4086226" y="2974237"/>
                </a:cubicBezTo>
                <a:cubicBezTo>
                  <a:pt x="4125475" y="2962579"/>
                  <a:pt x="4152916" y="2953835"/>
                  <a:pt x="4168548" y="2948006"/>
                </a:cubicBezTo>
                <a:cubicBezTo>
                  <a:pt x="4184179" y="2942177"/>
                  <a:pt x="4205805" y="2932704"/>
                  <a:pt x="4233424" y="2919589"/>
                </a:cubicBezTo>
                <a:cubicBezTo>
                  <a:pt x="4221334" y="3170241"/>
                  <a:pt x="4210314" y="3335641"/>
                  <a:pt x="4200363" y="3415791"/>
                </a:cubicBezTo>
                <a:cubicBezTo>
                  <a:pt x="4277644" y="3414334"/>
                  <a:pt x="4350547" y="3413605"/>
                  <a:pt x="4419073" y="3413605"/>
                </a:cubicBezTo>
                <a:cubicBezTo>
                  <a:pt x="4489797" y="3413605"/>
                  <a:pt x="4560879" y="3414334"/>
                  <a:pt x="4632319" y="3415791"/>
                </a:cubicBezTo>
                <a:cubicBezTo>
                  <a:pt x="4638137" y="3184084"/>
                  <a:pt x="4646497" y="2996825"/>
                  <a:pt x="4657398" y="2854012"/>
                </a:cubicBezTo>
                <a:cubicBezTo>
                  <a:pt x="4668299" y="2711198"/>
                  <a:pt x="4673749" y="2619390"/>
                  <a:pt x="4673749" y="2578587"/>
                </a:cubicBezTo>
                <a:cubicBezTo>
                  <a:pt x="4673749" y="2498436"/>
                  <a:pt x="4653709" y="2436866"/>
                  <a:pt x="4613628" y="2393877"/>
                </a:cubicBezTo>
                <a:cubicBezTo>
                  <a:pt x="4573548" y="2350887"/>
                  <a:pt x="4517795" y="2319738"/>
                  <a:pt x="4446372" y="2300429"/>
                </a:cubicBezTo>
                <a:cubicBezTo>
                  <a:pt x="4374949" y="2281120"/>
                  <a:pt x="4296241" y="2271466"/>
                  <a:pt x="4210250" y="2271466"/>
                </a:cubicBezTo>
                <a:close/>
                <a:moveTo>
                  <a:pt x="6460024" y="1923906"/>
                </a:moveTo>
                <a:cubicBezTo>
                  <a:pt x="6460024" y="2042674"/>
                  <a:pt x="6458578" y="2166177"/>
                  <a:pt x="6455686" y="2294418"/>
                </a:cubicBezTo>
                <a:cubicBezTo>
                  <a:pt x="6453511" y="2401528"/>
                  <a:pt x="6449891" y="2513738"/>
                  <a:pt x="6444825" y="2631049"/>
                </a:cubicBezTo>
                <a:lnTo>
                  <a:pt x="6432888" y="2890079"/>
                </a:lnTo>
                <a:cubicBezTo>
                  <a:pt x="6427104" y="3009576"/>
                  <a:pt x="6421314" y="3109035"/>
                  <a:pt x="6415519" y="3188456"/>
                </a:cubicBezTo>
                <a:cubicBezTo>
                  <a:pt x="6411182" y="3246747"/>
                  <a:pt x="6403947" y="3322526"/>
                  <a:pt x="6393814" y="3415791"/>
                </a:cubicBezTo>
                <a:cubicBezTo>
                  <a:pt x="6476799" y="3414334"/>
                  <a:pt x="6551775" y="3413605"/>
                  <a:pt x="6618741" y="3413605"/>
                </a:cubicBezTo>
                <a:cubicBezTo>
                  <a:pt x="6676976" y="3413605"/>
                  <a:pt x="6748314" y="3414334"/>
                  <a:pt x="6832756" y="3415791"/>
                </a:cubicBezTo>
                <a:cubicBezTo>
                  <a:pt x="6832756" y="3178984"/>
                  <a:pt x="6839723" y="2918860"/>
                  <a:pt x="6853658" y="2635420"/>
                </a:cubicBezTo>
                <a:cubicBezTo>
                  <a:pt x="6867594" y="2351980"/>
                  <a:pt x="6882992" y="2114809"/>
                  <a:pt x="6899853" y="1923906"/>
                </a:cubicBezTo>
                <a:cubicBezTo>
                  <a:pt x="6818895" y="1925363"/>
                  <a:pt x="6748871" y="1926092"/>
                  <a:pt x="6689784" y="1926092"/>
                </a:cubicBezTo>
                <a:cubicBezTo>
                  <a:pt x="6638722" y="1926092"/>
                  <a:pt x="6562136" y="1925363"/>
                  <a:pt x="6460024" y="1923906"/>
                </a:cubicBezTo>
                <a:close/>
                <a:moveTo>
                  <a:pt x="2068952" y="1923906"/>
                </a:moveTo>
                <a:cubicBezTo>
                  <a:pt x="2068952" y="2035387"/>
                  <a:pt x="2067307" y="2150148"/>
                  <a:pt x="2064017" y="2268187"/>
                </a:cubicBezTo>
                <a:cubicBezTo>
                  <a:pt x="2060727" y="2386226"/>
                  <a:pt x="2055791" y="2509366"/>
                  <a:pt x="2049211" y="2637606"/>
                </a:cubicBezTo>
                <a:cubicBezTo>
                  <a:pt x="2038236" y="2831424"/>
                  <a:pt x="2027631" y="3001561"/>
                  <a:pt x="2017395" y="3148017"/>
                </a:cubicBezTo>
                <a:cubicBezTo>
                  <a:pt x="2012284" y="3217967"/>
                  <a:pt x="2003876" y="3307225"/>
                  <a:pt x="1992172" y="3415791"/>
                </a:cubicBezTo>
                <a:cubicBezTo>
                  <a:pt x="2083878" y="3414334"/>
                  <a:pt x="2162121" y="3413605"/>
                  <a:pt x="2226902" y="3413605"/>
                </a:cubicBezTo>
                <a:cubicBezTo>
                  <a:pt x="2290942" y="3413605"/>
                  <a:pt x="2359719" y="3414334"/>
                  <a:pt x="2433231" y="3415791"/>
                </a:cubicBezTo>
                <a:cubicBezTo>
                  <a:pt x="2437523" y="3272978"/>
                  <a:pt x="2441810" y="3168054"/>
                  <a:pt x="2446091" y="3101020"/>
                </a:cubicBezTo>
                <a:cubicBezTo>
                  <a:pt x="2454117" y="2980066"/>
                  <a:pt x="2465423" y="2888622"/>
                  <a:pt x="2480007" y="2826688"/>
                </a:cubicBezTo>
                <a:cubicBezTo>
                  <a:pt x="2492405" y="2775683"/>
                  <a:pt x="2508082" y="2736701"/>
                  <a:pt x="2527038" y="2709741"/>
                </a:cubicBezTo>
                <a:cubicBezTo>
                  <a:pt x="2548920" y="2677681"/>
                  <a:pt x="2574445" y="2654001"/>
                  <a:pt x="2603613" y="2638699"/>
                </a:cubicBezTo>
                <a:cubicBezTo>
                  <a:pt x="2636436" y="2621212"/>
                  <a:pt x="2674000" y="2612468"/>
                  <a:pt x="2716307" y="2612468"/>
                </a:cubicBezTo>
                <a:cubicBezTo>
                  <a:pt x="2763703" y="2612468"/>
                  <a:pt x="2801805" y="2626313"/>
                  <a:pt x="2830615" y="2654001"/>
                </a:cubicBezTo>
                <a:cubicBezTo>
                  <a:pt x="2859424" y="2681689"/>
                  <a:pt x="2873829" y="2729779"/>
                  <a:pt x="2873829" y="2798271"/>
                </a:cubicBezTo>
                <a:cubicBezTo>
                  <a:pt x="2873829" y="2860205"/>
                  <a:pt x="2869130" y="2954381"/>
                  <a:pt x="2859732" y="3080801"/>
                </a:cubicBezTo>
                <a:cubicBezTo>
                  <a:pt x="2850333" y="3207219"/>
                  <a:pt x="2839487" y="3318882"/>
                  <a:pt x="2827191" y="3415791"/>
                </a:cubicBezTo>
                <a:cubicBezTo>
                  <a:pt x="2907375" y="3414334"/>
                  <a:pt x="2986467" y="3413605"/>
                  <a:pt x="3064465" y="3413605"/>
                </a:cubicBezTo>
                <a:cubicBezTo>
                  <a:pt x="3133720" y="3413605"/>
                  <a:pt x="3206253" y="3414334"/>
                  <a:pt x="3282066" y="3415791"/>
                </a:cubicBezTo>
                <a:cubicBezTo>
                  <a:pt x="3282066" y="3369887"/>
                  <a:pt x="3282248" y="3331816"/>
                  <a:pt x="3282612" y="3301577"/>
                </a:cubicBezTo>
                <a:cubicBezTo>
                  <a:pt x="3282977" y="3271339"/>
                  <a:pt x="3284605" y="3233267"/>
                  <a:pt x="3287496" y="3187363"/>
                </a:cubicBezTo>
                <a:lnTo>
                  <a:pt x="3311422" y="2819037"/>
                </a:lnTo>
                <a:cubicBezTo>
                  <a:pt x="3315042" y="2769490"/>
                  <a:pt x="3317396" y="2728504"/>
                  <a:pt x="3318483" y="2696080"/>
                </a:cubicBezTo>
                <a:cubicBezTo>
                  <a:pt x="3319571" y="2663655"/>
                  <a:pt x="3320114" y="2637606"/>
                  <a:pt x="3320114" y="2617933"/>
                </a:cubicBezTo>
                <a:cubicBezTo>
                  <a:pt x="3320114" y="2566928"/>
                  <a:pt x="3312831" y="2520113"/>
                  <a:pt x="3298264" y="2477488"/>
                </a:cubicBezTo>
                <a:cubicBezTo>
                  <a:pt x="3283697" y="2434863"/>
                  <a:pt x="3256023" y="2396245"/>
                  <a:pt x="3215242" y="2361635"/>
                </a:cubicBezTo>
                <a:cubicBezTo>
                  <a:pt x="3174461" y="2327024"/>
                  <a:pt x="3125124" y="2302797"/>
                  <a:pt x="3067232" y="2288953"/>
                </a:cubicBezTo>
                <a:cubicBezTo>
                  <a:pt x="3009339" y="2275109"/>
                  <a:pt x="2949443" y="2268187"/>
                  <a:pt x="2887542" y="2268187"/>
                </a:cubicBezTo>
                <a:cubicBezTo>
                  <a:pt x="2855494" y="2268187"/>
                  <a:pt x="2824359" y="2270009"/>
                  <a:pt x="2794137" y="2273652"/>
                </a:cubicBezTo>
                <a:cubicBezTo>
                  <a:pt x="2763916" y="2277295"/>
                  <a:pt x="2736245" y="2282395"/>
                  <a:pt x="2711124" y="2288953"/>
                </a:cubicBezTo>
                <a:cubicBezTo>
                  <a:pt x="2686003" y="2295511"/>
                  <a:pt x="2663794" y="2303162"/>
                  <a:pt x="2644496" y="2311905"/>
                </a:cubicBezTo>
                <a:cubicBezTo>
                  <a:pt x="2625199" y="2320649"/>
                  <a:pt x="2606263" y="2331396"/>
                  <a:pt x="2587688" y="2344147"/>
                </a:cubicBezTo>
                <a:cubicBezTo>
                  <a:pt x="2569114" y="2356899"/>
                  <a:pt x="2552182" y="2370743"/>
                  <a:pt x="2536891" y="2385680"/>
                </a:cubicBezTo>
                <a:cubicBezTo>
                  <a:pt x="2521601" y="2400617"/>
                  <a:pt x="2501939" y="2423387"/>
                  <a:pt x="2477906" y="2453989"/>
                </a:cubicBezTo>
                <a:cubicBezTo>
                  <a:pt x="2485830" y="2320649"/>
                  <a:pt x="2491591" y="2232119"/>
                  <a:pt x="2495189" y="2188401"/>
                </a:cubicBezTo>
                <a:lnTo>
                  <a:pt x="2517884" y="1923906"/>
                </a:lnTo>
                <a:cubicBezTo>
                  <a:pt x="2447980" y="1925363"/>
                  <a:pt x="2373705" y="1926092"/>
                  <a:pt x="2295057" y="1926092"/>
                </a:cubicBezTo>
                <a:cubicBezTo>
                  <a:pt x="2236801" y="1926092"/>
                  <a:pt x="2161432" y="1925363"/>
                  <a:pt x="2068952" y="1923906"/>
                </a:cubicBezTo>
                <a:close/>
                <a:moveTo>
                  <a:pt x="536879" y="1923906"/>
                </a:moveTo>
                <a:cubicBezTo>
                  <a:pt x="535422" y="2001141"/>
                  <a:pt x="533236" y="2072183"/>
                  <a:pt x="530322" y="2137032"/>
                </a:cubicBezTo>
                <a:lnTo>
                  <a:pt x="524857" y="2258350"/>
                </a:lnTo>
                <a:lnTo>
                  <a:pt x="990029" y="2246328"/>
                </a:lnTo>
                <a:cubicBezTo>
                  <a:pt x="982789" y="2671853"/>
                  <a:pt x="961072" y="3061674"/>
                  <a:pt x="924879" y="3415791"/>
                </a:cubicBezTo>
                <a:cubicBezTo>
                  <a:pt x="1061043" y="3414334"/>
                  <a:pt x="1144780" y="3413605"/>
                  <a:pt x="1176088" y="3413605"/>
                </a:cubicBezTo>
                <a:cubicBezTo>
                  <a:pt x="1211040" y="3413605"/>
                  <a:pt x="1288224" y="3414334"/>
                  <a:pt x="1407641" y="3415791"/>
                </a:cubicBezTo>
                <a:cubicBezTo>
                  <a:pt x="1407641" y="3324883"/>
                  <a:pt x="1409841" y="3205790"/>
                  <a:pt x="1414242" y="3058514"/>
                </a:cubicBezTo>
                <a:cubicBezTo>
                  <a:pt x="1418642" y="2911238"/>
                  <a:pt x="1424878" y="2759420"/>
                  <a:pt x="1432950" y="2603058"/>
                </a:cubicBezTo>
                <a:cubicBezTo>
                  <a:pt x="1438813" y="2493968"/>
                  <a:pt x="1447244" y="2375058"/>
                  <a:pt x="1458242" y="2246328"/>
                </a:cubicBezTo>
                <a:lnTo>
                  <a:pt x="1534680" y="2246328"/>
                </a:lnTo>
                <a:cubicBezTo>
                  <a:pt x="1635870" y="2246328"/>
                  <a:pt x="1764361" y="2250335"/>
                  <a:pt x="1920152" y="2258350"/>
                </a:cubicBezTo>
                <a:cubicBezTo>
                  <a:pt x="1920152" y="2239223"/>
                  <a:pt x="1920699" y="2210895"/>
                  <a:pt x="1921792" y="2173364"/>
                </a:cubicBezTo>
                <a:cubicBezTo>
                  <a:pt x="1922885" y="2135834"/>
                  <a:pt x="1924883" y="2088367"/>
                  <a:pt x="1927786" y="2030964"/>
                </a:cubicBezTo>
                <a:lnTo>
                  <a:pt x="1934344" y="1923906"/>
                </a:lnTo>
                <a:lnTo>
                  <a:pt x="1792311" y="1925016"/>
                </a:lnTo>
                <a:lnTo>
                  <a:pt x="1530069" y="1925016"/>
                </a:lnTo>
                <a:lnTo>
                  <a:pt x="1260195" y="1926109"/>
                </a:lnTo>
                <a:cubicBezTo>
                  <a:pt x="984849" y="1926109"/>
                  <a:pt x="743744" y="1925374"/>
                  <a:pt x="536879" y="1923906"/>
                </a:cubicBez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354007779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890+ Wallpapers Telegram Group Links &amp; Channels 2023 (Share + Join)">
            <a:extLst>
              <a:ext uri="{FF2B5EF4-FFF2-40B4-BE49-F238E27FC236}">
                <a16:creationId xmlns:a16="http://schemas.microsoft.com/office/drawing/2014/main" id="{EED34EB5-7861-8166-CB65-D81CE4D1E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512"/>
            <a:ext cx="12198627" cy="69375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904EF0D-C696-4310-0816-A21635C20C2C}"/>
              </a:ext>
            </a:extLst>
          </p:cNvPr>
          <p:cNvSpPr txBox="1"/>
          <p:nvPr/>
        </p:nvSpPr>
        <p:spPr>
          <a:xfrm>
            <a:off x="710648" y="1406388"/>
            <a:ext cx="5710030" cy="830997"/>
          </a:xfrm>
          <a:prstGeom prst="rect">
            <a:avLst/>
          </a:prstGeom>
          <a:noFill/>
        </p:spPr>
        <p:txBody>
          <a:bodyPr wrap="square" rtlCol="0">
            <a:spAutoFit/>
          </a:bodyPr>
          <a:lstStyle/>
          <a:p>
            <a:r>
              <a:rPr lang="en-US" sz="4800" b="1" i="1" dirty="0">
                <a:solidFill>
                  <a:schemeClr val="bg1"/>
                </a:solidFill>
                <a:latin typeface="Centaur" panose="02030504050205020304" pitchFamily="18" charset="0"/>
              </a:rPr>
              <a:t>Problem Statement </a:t>
            </a:r>
            <a:r>
              <a:rPr lang="en-IN" sz="4800" b="1" i="1" dirty="0">
                <a:solidFill>
                  <a:schemeClr val="bg1"/>
                </a:solidFill>
                <a:latin typeface="Centaur" panose="02030504050205020304" pitchFamily="18" charset="0"/>
              </a:rPr>
              <a:t>:</a:t>
            </a:r>
            <a:endParaRPr lang="en-US" sz="4800" b="1" i="1" dirty="0">
              <a:solidFill>
                <a:schemeClr val="bg1"/>
              </a:solidFill>
              <a:latin typeface="Centaur" panose="02030504050205020304" pitchFamily="18" charset="0"/>
            </a:endParaRPr>
          </a:p>
        </p:txBody>
      </p:sp>
      <p:sp>
        <p:nvSpPr>
          <p:cNvPr id="3" name="TextBox 2">
            <a:extLst>
              <a:ext uri="{FF2B5EF4-FFF2-40B4-BE49-F238E27FC236}">
                <a16:creationId xmlns:a16="http://schemas.microsoft.com/office/drawing/2014/main" id="{183B43FE-50F3-9B86-3A6D-528A20622E5F}"/>
              </a:ext>
            </a:extLst>
          </p:cNvPr>
          <p:cNvSpPr txBox="1"/>
          <p:nvPr/>
        </p:nvSpPr>
        <p:spPr>
          <a:xfrm>
            <a:off x="1595231" y="2613991"/>
            <a:ext cx="8050695" cy="1815882"/>
          </a:xfrm>
          <a:prstGeom prst="rect">
            <a:avLst/>
          </a:prstGeom>
          <a:noFill/>
        </p:spPr>
        <p:txBody>
          <a:bodyPr wrap="square" rtlCol="0">
            <a:spAutoFit/>
          </a:bodyPr>
          <a:lstStyle/>
          <a:p>
            <a:r>
              <a:rPr lang="en-US" sz="2800" i="1" dirty="0">
                <a:solidFill>
                  <a:schemeClr val="bg1"/>
                </a:solidFill>
                <a:latin typeface="Centaur" panose="02030504050205020304" pitchFamily="18" charset="0"/>
              </a:rPr>
              <a:t>Using various accessories from internet gets a hassle as, we have to go through every different website repeatedly. So we need a Medium to perform all operation in one platform for the user convenience.</a:t>
            </a:r>
            <a:endParaRPr lang="en-IN" sz="2800" i="1" dirty="0">
              <a:solidFill>
                <a:schemeClr val="bg1"/>
              </a:solidFill>
              <a:latin typeface="Centaur" panose="02030504050205020304" pitchFamily="18" charset="0"/>
            </a:endParaRPr>
          </a:p>
        </p:txBody>
      </p:sp>
    </p:spTree>
    <p:extLst>
      <p:ext uri="{BB962C8B-B14F-4D97-AF65-F5344CB8AC3E}">
        <p14:creationId xmlns:p14="http://schemas.microsoft.com/office/powerpoint/2010/main" val="330638164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112" name="Picture 111">
            <a:extLst>
              <a:ext uri="{FF2B5EF4-FFF2-40B4-BE49-F238E27FC236}">
                <a16:creationId xmlns:a16="http://schemas.microsoft.com/office/drawing/2014/main" id="{172637AC-8F88-241D-621C-95F7D5FCEE21}"/>
              </a:ext>
            </a:extLst>
          </p:cNvPr>
          <p:cNvPicPr>
            <a:picLocks noChangeAspect="1"/>
          </p:cNvPicPr>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171" y="0"/>
            <a:ext cx="12239171" cy="6858000"/>
          </a:xfrm>
          <a:prstGeom prst="rect">
            <a:avLst/>
          </a:prstGeom>
          <a:ln>
            <a:noFill/>
          </a:ln>
          <a:effectLst>
            <a:softEdge rad="112500"/>
          </a:effectLst>
        </p:spPr>
      </p:pic>
      <p:pic>
        <p:nvPicPr>
          <p:cNvPr id="100" name="Picture 99" descr="To Do List - Apps on Google Play">
            <a:extLst>
              <a:ext uri="{FF2B5EF4-FFF2-40B4-BE49-F238E27FC236}">
                <a16:creationId xmlns:a16="http://schemas.microsoft.com/office/drawing/2014/main" id="{024DD13D-24F7-5461-79C5-AFB5914712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447" t="16286" r="14396" b="16680"/>
          <a:stretch>
            <a:fillRect/>
          </a:stretch>
        </p:blipFill>
        <p:spPr bwMode="auto">
          <a:xfrm rot="12535460">
            <a:off x="7893478" y="4387594"/>
            <a:ext cx="1776323" cy="1449326"/>
          </a:xfrm>
          <a:custGeom>
            <a:avLst/>
            <a:gdLst>
              <a:gd name="connsiteX0" fmla="*/ 1776323 w 1776323"/>
              <a:gd name="connsiteY0" fmla="*/ 858468 h 1449326"/>
              <a:gd name="connsiteX1" fmla="*/ 1688200 w 1776323"/>
              <a:gd name="connsiteY1" fmla="*/ 863180 h 1449326"/>
              <a:gd name="connsiteX2" fmla="*/ 1157683 w 1776323"/>
              <a:gd name="connsiteY2" fmla="*/ 1029832 h 1449326"/>
              <a:gd name="connsiteX3" fmla="*/ 734268 w 1776323"/>
              <a:gd name="connsiteY3" fmla="*/ 1390307 h 1449326"/>
              <a:gd name="connsiteX4" fmla="*/ 692618 w 1776323"/>
              <a:gd name="connsiteY4" fmla="*/ 1449326 h 1449326"/>
              <a:gd name="connsiteX5" fmla="*/ 0 w 1776323"/>
              <a:gd name="connsiteY5" fmla="*/ 961799 h 1449326"/>
              <a:gd name="connsiteX6" fmla="*/ 1724868 w 1776323"/>
              <a:gd name="connsiteY6" fmla="*/ 0 h 14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323" h="1449326">
                <a:moveTo>
                  <a:pt x="1776323" y="858468"/>
                </a:moveTo>
                <a:lnTo>
                  <a:pt x="1688200" y="863180"/>
                </a:lnTo>
                <a:cubicBezTo>
                  <a:pt x="1507117" y="881784"/>
                  <a:pt x="1326870" y="936342"/>
                  <a:pt x="1157683" y="1029832"/>
                </a:cubicBezTo>
                <a:cubicBezTo>
                  <a:pt x="988496" y="1123321"/>
                  <a:pt x="846386" y="1246895"/>
                  <a:pt x="734268" y="1390307"/>
                </a:cubicBezTo>
                <a:lnTo>
                  <a:pt x="692618" y="1449326"/>
                </a:lnTo>
                <a:lnTo>
                  <a:pt x="0" y="961799"/>
                </a:lnTo>
                <a:cubicBezTo>
                  <a:pt x="398655" y="395441"/>
                  <a:pt x="1033515" y="41438"/>
                  <a:pt x="1724868" y="0"/>
                </a:cubicBezTo>
                <a:close/>
              </a:path>
            </a:pathLst>
          </a:custGeom>
          <a:noFill/>
          <a:extLst>
            <a:ext uri="{909E8E84-426E-40DD-AFC4-6F175D3DCCD1}">
              <a14:hiddenFill xmlns:a14="http://schemas.microsoft.com/office/drawing/2010/main">
                <a:solidFill>
                  <a:srgbClr val="FFFFFF"/>
                </a:solidFill>
              </a14:hiddenFill>
            </a:ext>
          </a:extLst>
        </p:spPr>
      </p:pic>
      <p:pic>
        <p:nvPicPr>
          <p:cNvPr id="98" name="Picture 97" descr="12 Cool Things You Can Do with ChatGPT | Beebom">
            <a:extLst>
              <a:ext uri="{FF2B5EF4-FFF2-40B4-BE49-F238E27FC236}">
                <a16:creationId xmlns:a16="http://schemas.microsoft.com/office/drawing/2014/main" id="{ED9638CC-A402-1FE6-8238-0C54D6BEF0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527" t="1367" r="25905" b="5340"/>
          <a:stretch>
            <a:fillRect/>
          </a:stretch>
        </p:blipFill>
        <p:spPr bwMode="auto">
          <a:xfrm rot="3386626">
            <a:off x="9520486" y="3365679"/>
            <a:ext cx="1255159" cy="1877257"/>
          </a:xfrm>
          <a:custGeom>
            <a:avLst/>
            <a:gdLst>
              <a:gd name="connsiteX0" fmla="*/ 0 w 1255159"/>
              <a:gd name="connsiteY0" fmla="*/ 596358 h 1877257"/>
              <a:gd name="connsiteX1" fmla="*/ 621738 w 1255159"/>
              <a:gd name="connsiteY1" fmla="*/ 0 h 1877257"/>
              <a:gd name="connsiteX2" fmla="*/ 1235033 w 1255159"/>
              <a:gd name="connsiteY2" fmla="*/ 1877257 h 1877257"/>
              <a:gd name="connsiteX3" fmla="*/ 395232 w 1255159"/>
              <a:gd name="connsiteY3" fmla="*/ 1764872 h 1877257"/>
              <a:gd name="connsiteX4" fmla="*/ 403022 w 1255159"/>
              <a:gd name="connsiteY4" fmla="*/ 1707193 h 1877257"/>
              <a:gd name="connsiteX5" fmla="*/ 89943 w 1255159"/>
              <a:gd name="connsiteY5" fmla="*/ 695857 h 187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59" h="1877257">
                <a:moveTo>
                  <a:pt x="0" y="596358"/>
                </a:moveTo>
                <a:lnTo>
                  <a:pt x="621738" y="0"/>
                </a:lnTo>
                <a:cubicBezTo>
                  <a:pt x="1101167" y="499834"/>
                  <a:pt x="1326898" y="1190782"/>
                  <a:pt x="1235033" y="1877257"/>
                </a:cubicBezTo>
                <a:lnTo>
                  <a:pt x="395232" y="1764872"/>
                </a:lnTo>
                <a:lnTo>
                  <a:pt x="403022" y="1707193"/>
                </a:lnTo>
                <a:cubicBezTo>
                  <a:pt x="433860" y="1346781"/>
                  <a:pt x="323776" y="981853"/>
                  <a:pt x="89943" y="695857"/>
                </a:cubicBezTo>
                <a:close/>
              </a:path>
            </a:pathLst>
          </a:custGeom>
          <a:noFill/>
          <a:extLst>
            <a:ext uri="{909E8E84-426E-40DD-AFC4-6F175D3DCCD1}">
              <a14:hiddenFill xmlns:a14="http://schemas.microsoft.com/office/drawing/2010/main">
                <a:solidFill>
                  <a:srgbClr val="FFFFFF"/>
                </a:solidFill>
              </a14:hiddenFill>
            </a:ext>
          </a:extLst>
        </p:spPr>
      </p:pic>
      <p:pic>
        <p:nvPicPr>
          <p:cNvPr id="97" name="Picture 96" descr="How To Using Telegram Bot And PHP To Send A Message?">
            <a:extLst>
              <a:ext uri="{FF2B5EF4-FFF2-40B4-BE49-F238E27FC236}">
                <a16:creationId xmlns:a16="http://schemas.microsoft.com/office/drawing/2014/main" id="{27D559A3-2CD3-18E4-7D2D-E9EA77BDC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0627" t="25995" r="19235" b="18854"/>
          <a:stretch>
            <a:fillRect/>
          </a:stretch>
        </p:blipFill>
        <p:spPr bwMode="auto">
          <a:xfrm rot="13849537">
            <a:off x="6365615" y="3897818"/>
            <a:ext cx="1974884" cy="1005087"/>
          </a:xfrm>
          <a:custGeom>
            <a:avLst/>
            <a:gdLst>
              <a:gd name="connsiteX0" fmla="*/ 1597506 w 1974884"/>
              <a:gd name="connsiteY0" fmla="*/ 1005087 h 1005087"/>
              <a:gd name="connsiteX1" fmla="*/ 1489936 w 1974884"/>
              <a:gd name="connsiteY1" fmla="*/ 955286 h 1005087"/>
              <a:gd name="connsiteX2" fmla="*/ 431249 w 1974884"/>
              <a:gd name="connsiteY2" fmla="*/ 956551 h 1005087"/>
              <a:gd name="connsiteX3" fmla="*/ 365100 w 1974884"/>
              <a:gd name="connsiteY3" fmla="*/ 987342 h 1005087"/>
              <a:gd name="connsiteX4" fmla="*/ 0 w 1974884"/>
              <a:gd name="connsiteY4" fmla="*/ 221508 h 1005087"/>
              <a:gd name="connsiteX5" fmla="*/ 1974884 w 1974884"/>
              <a:gd name="connsiteY5" fmla="*/ 229281 h 100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4884" h="1005087">
                <a:moveTo>
                  <a:pt x="1597506" y="1005087"/>
                </a:moveTo>
                <a:lnTo>
                  <a:pt x="1489936" y="955286"/>
                </a:lnTo>
                <a:cubicBezTo>
                  <a:pt x="1147416" y="816896"/>
                  <a:pt x="766260" y="820110"/>
                  <a:pt x="431249" y="956551"/>
                </a:cubicBezTo>
                <a:lnTo>
                  <a:pt x="365100" y="987342"/>
                </a:lnTo>
                <a:lnTo>
                  <a:pt x="0" y="221508"/>
                </a:lnTo>
                <a:cubicBezTo>
                  <a:pt x="625184" y="-76538"/>
                  <a:pt x="1352066" y="-73677"/>
                  <a:pt x="1974884" y="229281"/>
                </a:cubicBezTo>
                <a:close/>
              </a:path>
            </a:pathLst>
          </a:custGeom>
          <a:noFill/>
          <a:extLst>
            <a:ext uri="{909E8E84-426E-40DD-AFC4-6F175D3DCCD1}">
              <a14:hiddenFill xmlns:a14="http://schemas.microsoft.com/office/drawing/2010/main">
                <a:solidFill>
                  <a:srgbClr val="FFFFFF"/>
                </a:solidFill>
              </a14:hiddenFill>
            </a:ext>
          </a:extLst>
        </p:spPr>
      </p:pic>
      <p:pic>
        <p:nvPicPr>
          <p:cNvPr id="96" name="Picture 95" descr="a blue button with a white arrow on it">
            <a:extLst>
              <a:ext uri="{FF2B5EF4-FFF2-40B4-BE49-F238E27FC236}">
                <a16:creationId xmlns:a16="http://schemas.microsoft.com/office/drawing/2014/main" id="{210DE6BB-F73E-AAA4-0738-E1AB6326A4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6165" t="5588" r="32986" b="8593"/>
          <a:stretch>
            <a:fillRect/>
          </a:stretch>
        </p:blipFill>
        <p:spPr bwMode="auto">
          <a:xfrm>
            <a:off x="6460591" y="1896555"/>
            <a:ext cx="1166815" cy="1925609"/>
          </a:xfrm>
          <a:custGeom>
            <a:avLst/>
            <a:gdLst>
              <a:gd name="connsiteX0" fmla="*/ 495809 w 1166815"/>
              <a:gd name="connsiteY0" fmla="*/ 0 h 1925609"/>
              <a:gd name="connsiteX1" fmla="*/ 1166815 w 1166815"/>
              <a:gd name="connsiteY1" fmla="*/ 534546 h 1925609"/>
              <a:gd name="connsiteX2" fmla="*/ 1102185 w 1166815"/>
              <a:gd name="connsiteY2" fmla="*/ 621526 h 1925609"/>
              <a:gd name="connsiteX3" fmla="*/ 863087 w 1166815"/>
              <a:gd name="connsiteY3" fmla="*/ 1409289 h 1925609"/>
              <a:gd name="connsiteX4" fmla="*/ 891530 w 1166815"/>
              <a:gd name="connsiteY4" fmla="*/ 1693244 h 1925609"/>
              <a:gd name="connsiteX5" fmla="*/ 901552 w 1166815"/>
              <a:gd name="connsiteY5" fmla="*/ 1732468 h 1925609"/>
              <a:gd name="connsiteX6" fmla="*/ 57341 w 1166815"/>
              <a:gd name="connsiteY6" fmla="*/ 1925609 h 1925609"/>
              <a:gd name="connsiteX7" fmla="*/ 495809 w 1166815"/>
              <a:gd name="connsiteY7" fmla="*/ 0 h 192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6815" h="1925609">
                <a:moveTo>
                  <a:pt x="495809" y="0"/>
                </a:moveTo>
                <a:lnTo>
                  <a:pt x="1166815" y="534546"/>
                </a:lnTo>
                <a:lnTo>
                  <a:pt x="1102185" y="621526"/>
                </a:lnTo>
                <a:cubicBezTo>
                  <a:pt x="951231" y="846398"/>
                  <a:pt x="863087" y="1117484"/>
                  <a:pt x="863087" y="1409289"/>
                </a:cubicBezTo>
                <a:cubicBezTo>
                  <a:pt x="863087" y="1506558"/>
                  <a:pt x="872881" y="1601524"/>
                  <a:pt x="891530" y="1693244"/>
                </a:cubicBezTo>
                <a:lnTo>
                  <a:pt x="901552" y="1732468"/>
                </a:lnTo>
                <a:lnTo>
                  <a:pt x="57341" y="1925609"/>
                </a:lnTo>
                <a:cubicBezTo>
                  <a:pt x="-97122" y="1250459"/>
                  <a:pt x="64262" y="541714"/>
                  <a:pt x="495809" y="0"/>
                </a:cubicBezTo>
                <a:close/>
              </a:path>
            </a:pathLst>
          </a:custGeom>
          <a:noFill/>
          <a:extLst>
            <a:ext uri="{909E8E84-426E-40DD-AFC4-6F175D3DCCD1}">
              <a14:hiddenFill xmlns:a14="http://schemas.microsoft.com/office/drawing/2010/main">
                <a:solidFill>
                  <a:srgbClr val="FFFFFF"/>
                </a:solidFill>
              </a14:hiddenFill>
            </a:ext>
          </a:extLst>
        </p:spPr>
      </p:pic>
      <p:pic>
        <p:nvPicPr>
          <p:cNvPr id="95" name="Picture 94" descr="a pile of colorful dice">
            <a:extLst>
              <a:ext uri="{FF2B5EF4-FFF2-40B4-BE49-F238E27FC236}">
                <a16:creationId xmlns:a16="http://schemas.microsoft.com/office/drawing/2014/main" id="{CF93CD99-914D-E101-EA63-AA3B6C1405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8704" t="21596" r="42600" b="23451"/>
          <a:stretch>
            <a:fillRect/>
          </a:stretch>
        </p:blipFill>
        <p:spPr bwMode="auto">
          <a:xfrm>
            <a:off x="6930430" y="1021079"/>
            <a:ext cx="1779241" cy="1422541"/>
          </a:xfrm>
          <a:custGeom>
            <a:avLst/>
            <a:gdLst>
              <a:gd name="connsiteX0" fmla="*/ 1756501 w 1779241"/>
              <a:gd name="connsiteY0" fmla="*/ 0 h 1422541"/>
              <a:gd name="connsiteX1" fmla="*/ 1779241 w 1779241"/>
              <a:gd name="connsiteY1" fmla="*/ 876517 h 1422541"/>
              <a:gd name="connsiteX2" fmla="*/ 1650104 w 1779241"/>
              <a:gd name="connsiteY2" fmla="*/ 883079 h 1422541"/>
              <a:gd name="connsiteX3" fmla="*/ 712940 w 1779241"/>
              <a:gd name="connsiteY3" fmla="*/ 1388535 h 1422541"/>
              <a:gd name="connsiteX4" fmla="*/ 687672 w 1779241"/>
              <a:gd name="connsiteY4" fmla="*/ 1422541 h 1422541"/>
              <a:gd name="connsiteX5" fmla="*/ 0 w 1779241"/>
              <a:gd name="connsiteY5" fmla="*/ 902734 h 1422541"/>
              <a:gd name="connsiteX6" fmla="*/ 1756501 w 1779241"/>
              <a:gd name="connsiteY6" fmla="*/ 0 h 14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9241" h="1422541">
                <a:moveTo>
                  <a:pt x="1756501" y="0"/>
                </a:moveTo>
                <a:lnTo>
                  <a:pt x="1779241" y="876517"/>
                </a:lnTo>
                <a:lnTo>
                  <a:pt x="1650104" y="883079"/>
                </a:lnTo>
                <a:cubicBezTo>
                  <a:pt x="1273593" y="921561"/>
                  <a:pt x="941188" y="1110191"/>
                  <a:pt x="712940" y="1388535"/>
                </a:cubicBezTo>
                <a:lnTo>
                  <a:pt x="687672" y="1422541"/>
                </a:lnTo>
                <a:lnTo>
                  <a:pt x="0" y="902734"/>
                </a:lnTo>
                <a:cubicBezTo>
                  <a:pt x="417637" y="350225"/>
                  <a:pt x="1064141" y="17963"/>
                  <a:pt x="1756501" y="0"/>
                </a:cubicBezTo>
                <a:close/>
              </a:path>
            </a:pathLst>
          </a:custGeom>
          <a:noFill/>
          <a:extLst>
            <a:ext uri="{909E8E84-426E-40DD-AFC4-6F175D3DCCD1}">
              <a14:hiddenFill xmlns:a14="http://schemas.microsoft.com/office/drawing/2010/main">
                <a:solidFill>
                  <a:srgbClr val="FFFFFF"/>
                </a:solidFill>
              </a14:hiddenFill>
            </a:ext>
          </a:extLst>
        </p:spPr>
      </p:pic>
      <p:pic>
        <p:nvPicPr>
          <p:cNvPr id="94" name="Picture 93" descr="a blue illuminated sign with a white arrow on it">
            <a:extLst>
              <a:ext uri="{FF2B5EF4-FFF2-40B4-BE49-F238E27FC236}">
                <a16:creationId xmlns:a16="http://schemas.microsoft.com/office/drawing/2014/main" id="{2571DEE3-ED9F-4D64-76F6-6B6D8DDA94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24765" t="11389" r="19367"/>
          <a:stretch>
            <a:fillRect/>
          </a:stretch>
        </p:blipFill>
        <p:spPr bwMode="auto">
          <a:xfrm>
            <a:off x="8695233" y="1029805"/>
            <a:ext cx="1827593" cy="1395714"/>
          </a:xfrm>
          <a:custGeom>
            <a:avLst/>
            <a:gdLst>
              <a:gd name="connsiteX0" fmla="*/ 0 w 1827593"/>
              <a:gd name="connsiteY0" fmla="*/ 0 h 1395714"/>
              <a:gd name="connsiteX1" fmla="*/ 1827593 w 1827593"/>
              <a:gd name="connsiteY1" fmla="*/ 868952 h 1395714"/>
              <a:gd name="connsiteX2" fmla="*/ 1173650 w 1827593"/>
              <a:gd name="connsiteY2" fmla="*/ 1395714 h 1395714"/>
              <a:gd name="connsiteX3" fmla="*/ 1117362 w 1827593"/>
              <a:gd name="connsiteY3" fmla="*/ 1395714 h 1395714"/>
              <a:gd name="connsiteX4" fmla="*/ 1024833 w 1827593"/>
              <a:gd name="connsiteY4" fmla="*/ 1295123 h 1395714"/>
              <a:gd name="connsiteX5" fmla="*/ 25275 w 1827593"/>
              <a:gd name="connsiteY5" fmla="*/ 879499 h 1395714"/>
              <a:gd name="connsiteX6" fmla="*/ 16619 w 1827593"/>
              <a:gd name="connsiteY6" fmla="*/ 879854 h 139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7593" h="1395714">
                <a:moveTo>
                  <a:pt x="0" y="0"/>
                </a:moveTo>
                <a:cubicBezTo>
                  <a:pt x="704999" y="277"/>
                  <a:pt x="1377669" y="320107"/>
                  <a:pt x="1827593" y="868952"/>
                </a:cubicBezTo>
                <a:lnTo>
                  <a:pt x="1173650" y="1395714"/>
                </a:lnTo>
                <a:lnTo>
                  <a:pt x="1117362" y="1395714"/>
                </a:lnTo>
                <a:lnTo>
                  <a:pt x="1024833" y="1295123"/>
                </a:lnTo>
                <a:cubicBezTo>
                  <a:pt x="765512" y="1041405"/>
                  <a:pt x="412702" y="883209"/>
                  <a:pt x="25275" y="879499"/>
                </a:cubicBezTo>
                <a:lnTo>
                  <a:pt x="16619" y="879854"/>
                </a:lnTo>
                <a:close/>
              </a:path>
            </a:pathLst>
          </a:custGeom>
          <a:noFill/>
          <a:extLst>
            <a:ext uri="{909E8E84-426E-40DD-AFC4-6F175D3DCCD1}">
              <a14:hiddenFill xmlns:a14="http://schemas.microsoft.com/office/drawing/2010/main">
                <a:solidFill>
                  <a:srgbClr val="FFFFFF"/>
                </a:solidFill>
              </a14:hiddenFill>
            </a:ext>
          </a:extLst>
        </p:spPr>
      </p:pic>
      <p:pic>
        <p:nvPicPr>
          <p:cNvPr id="93" name="Picture 92" descr="a white dice with a blue arrow on it">
            <a:extLst>
              <a:ext uri="{FF2B5EF4-FFF2-40B4-BE49-F238E27FC236}">
                <a16:creationId xmlns:a16="http://schemas.microsoft.com/office/drawing/2014/main" id="{97162121-B559-78CD-1045-91E815EA71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41908" t="9461" r="27338" b="17654"/>
          <a:stretch>
            <a:fillRect/>
          </a:stretch>
        </p:blipFill>
        <p:spPr bwMode="auto">
          <a:xfrm>
            <a:off x="9818576" y="1885089"/>
            <a:ext cx="1178900" cy="1925384"/>
          </a:xfrm>
          <a:custGeom>
            <a:avLst/>
            <a:gdLst>
              <a:gd name="connsiteX0" fmla="*/ 682364 w 1178900"/>
              <a:gd name="connsiteY0" fmla="*/ 0 h 1925384"/>
              <a:gd name="connsiteX1" fmla="*/ 1121820 w 1178900"/>
              <a:gd name="connsiteY1" fmla="*/ 1925384 h 1925384"/>
              <a:gd name="connsiteX2" fmla="*/ 269949 w 1178900"/>
              <a:gd name="connsiteY2" fmla="*/ 1730950 h 1925384"/>
              <a:gd name="connsiteX3" fmla="*/ 276653 w 1178900"/>
              <a:gd name="connsiteY3" fmla="*/ 1704709 h 1925384"/>
              <a:gd name="connsiteX4" fmla="*/ 305096 w 1178900"/>
              <a:gd name="connsiteY4" fmla="*/ 1420754 h 1925384"/>
              <a:gd name="connsiteX5" fmla="*/ 65999 w 1178900"/>
              <a:gd name="connsiteY5" fmla="*/ 632992 h 1925384"/>
              <a:gd name="connsiteX6" fmla="*/ 0 w 1178900"/>
              <a:gd name="connsiteY6" fmla="*/ 544167 h 192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8900" h="1925384">
                <a:moveTo>
                  <a:pt x="682364" y="0"/>
                </a:moveTo>
                <a:cubicBezTo>
                  <a:pt x="1114189" y="541492"/>
                  <a:pt x="1275936" y="1250155"/>
                  <a:pt x="1121820" y="1925384"/>
                </a:cubicBezTo>
                <a:lnTo>
                  <a:pt x="269949" y="1730950"/>
                </a:lnTo>
                <a:lnTo>
                  <a:pt x="276653" y="1704709"/>
                </a:lnTo>
                <a:cubicBezTo>
                  <a:pt x="295302" y="1612989"/>
                  <a:pt x="305096" y="1518023"/>
                  <a:pt x="305096" y="1420754"/>
                </a:cubicBezTo>
                <a:cubicBezTo>
                  <a:pt x="305096" y="1128949"/>
                  <a:pt x="216952" y="857863"/>
                  <a:pt x="65999" y="632992"/>
                </a:cubicBezTo>
                <a:lnTo>
                  <a:pt x="0" y="544167"/>
                </a:lnTo>
                <a:close/>
              </a:path>
            </a:pathLst>
          </a:custGeom>
          <a:noFill/>
          <a:extLst>
            <a:ext uri="{909E8E84-426E-40DD-AFC4-6F175D3DCCD1}">
              <a14:hiddenFill xmlns:a14="http://schemas.microsoft.com/office/drawing/2010/main">
                <a:solidFill>
                  <a:srgbClr val="FFFFFF"/>
                </a:solidFill>
              </a14:hiddenFill>
            </a:ext>
          </a:extLst>
        </p:spPr>
      </p:pic>
      <p:sp>
        <p:nvSpPr>
          <p:cNvPr id="102" name="TextBox 101">
            <a:extLst>
              <a:ext uri="{FF2B5EF4-FFF2-40B4-BE49-F238E27FC236}">
                <a16:creationId xmlns:a16="http://schemas.microsoft.com/office/drawing/2014/main" id="{88D5FF4C-D209-3166-BBF5-3A93E0A8D263}"/>
              </a:ext>
            </a:extLst>
          </p:cNvPr>
          <p:cNvSpPr txBox="1"/>
          <p:nvPr/>
        </p:nvSpPr>
        <p:spPr>
          <a:xfrm>
            <a:off x="7986588" y="3006516"/>
            <a:ext cx="2151171" cy="584775"/>
          </a:xfrm>
          <a:prstGeom prst="rect">
            <a:avLst/>
          </a:prstGeom>
          <a:noFill/>
        </p:spPr>
        <p:txBody>
          <a:bodyPr wrap="square" rtlCol="0">
            <a:spAutoFit/>
          </a:bodyPr>
          <a:lstStyle/>
          <a:p>
            <a:r>
              <a:rPr lang="en-US" sz="3200" b="1" i="1" dirty="0">
                <a:solidFill>
                  <a:schemeClr val="bg1"/>
                </a:solidFill>
                <a:latin typeface="Centaur" panose="02030504050205020304" pitchFamily="18" charset="0"/>
              </a:rPr>
              <a:t>Content</a:t>
            </a:r>
            <a:endParaRPr lang="en-IN" sz="3200" b="1" i="1" dirty="0">
              <a:solidFill>
                <a:schemeClr val="bg1"/>
              </a:solidFill>
              <a:latin typeface="Centaur" panose="02030504050205020304" pitchFamily="18" charset="0"/>
            </a:endParaRPr>
          </a:p>
        </p:txBody>
      </p:sp>
    </p:spTree>
    <p:extLst>
      <p:ext uri="{BB962C8B-B14F-4D97-AF65-F5344CB8AC3E}">
        <p14:creationId xmlns:p14="http://schemas.microsoft.com/office/powerpoint/2010/main" val="165397992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100" name="Picture 99" descr="To Do List - Apps on Google Play">
            <a:extLst>
              <a:ext uri="{FF2B5EF4-FFF2-40B4-BE49-F238E27FC236}">
                <a16:creationId xmlns:a16="http://schemas.microsoft.com/office/drawing/2014/main" id="{024DD13D-24F7-5461-79C5-AFB591471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47" t="16286" r="14396" b="16680"/>
          <a:stretch>
            <a:fillRect/>
          </a:stretch>
        </p:blipFill>
        <p:spPr bwMode="auto">
          <a:xfrm rot="2806881">
            <a:off x="-255716" y="1153408"/>
            <a:ext cx="1776323" cy="1449326"/>
          </a:xfrm>
          <a:custGeom>
            <a:avLst/>
            <a:gdLst>
              <a:gd name="connsiteX0" fmla="*/ 1776323 w 1776323"/>
              <a:gd name="connsiteY0" fmla="*/ 858468 h 1449326"/>
              <a:gd name="connsiteX1" fmla="*/ 1688200 w 1776323"/>
              <a:gd name="connsiteY1" fmla="*/ 863180 h 1449326"/>
              <a:gd name="connsiteX2" fmla="*/ 1157683 w 1776323"/>
              <a:gd name="connsiteY2" fmla="*/ 1029832 h 1449326"/>
              <a:gd name="connsiteX3" fmla="*/ 734268 w 1776323"/>
              <a:gd name="connsiteY3" fmla="*/ 1390307 h 1449326"/>
              <a:gd name="connsiteX4" fmla="*/ 692618 w 1776323"/>
              <a:gd name="connsiteY4" fmla="*/ 1449326 h 1449326"/>
              <a:gd name="connsiteX5" fmla="*/ 0 w 1776323"/>
              <a:gd name="connsiteY5" fmla="*/ 961799 h 1449326"/>
              <a:gd name="connsiteX6" fmla="*/ 1724868 w 1776323"/>
              <a:gd name="connsiteY6" fmla="*/ 0 h 14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323" h="1449326">
                <a:moveTo>
                  <a:pt x="1776323" y="858468"/>
                </a:moveTo>
                <a:lnTo>
                  <a:pt x="1688200" y="863180"/>
                </a:lnTo>
                <a:cubicBezTo>
                  <a:pt x="1507117" y="881784"/>
                  <a:pt x="1326870" y="936342"/>
                  <a:pt x="1157683" y="1029832"/>
                </a:cubicBezTo>
                <a:cubicBezTo>
                  <a:pt x="988496" y="1123321"/>
                  <a:pt x="846386" y="1246895"/>
                  <a:pt x="734268" y="1390307"/>
                </a:cubicBezTo>
                <a:lnTo>
                  <a:pt x="692618" y="1449326"/>
                </a:lnTo>
                <a:lnTo>
                  <a:pt x="0" y="961799"/>
                </a:lnTo>
                <a:cubicBezTo>
                  <a:pt x="398655" y="395441"/>
                  <a:pt x="1033515" y="41438"/>
                  <a:pt x="1724868" y="0"/>
                </a:cubicBezTo>
                <a:close/>
              </a:path>
            </a:pathLst>
          </a:custGeom>
          <a:noFill/>
          <a:extLst>
            <a:ext uri="{909E8E84-426E-40DD-AFC4-6F175D3DCCD1}">
              <a14:hiddenFill xmlns:a14="http://schemas.microsoft.com/office/drawing/2010/main">
                <a:solidFill>
                  <a:srgbClr val="FFFFFF"/>
                </a:solidFill>
              </a14:hiddenFill>
            </a:ext>
          </a:extLst>
        </p:spPr>
      </p:pic>
      <p:pic>
        <p:nvPicPr>
          <p:cNvPr id="98" name="Picture 97" descr="12 Cool Things You Can Do with ChatGPT | Beebom">
            <a:extLst>
              <a:ext uri="{FF2B5EF4-FFF2-40B4-BE49-F238E27FC236}">
                <a16:creationId xmlns:a16="http://schemas.microsoft.com/office/drawing/2014/main" id="{ED9638CC-A402-1FE6-8238-0C54D6BEF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27" t="1367" r="25905" b="5340"/>
          <a:stretch>
            <a:fillRect/>
          </a:stretch>
        </p:blipFill>
        <p:spPr bwMode="auto">
          <a:xfrm rot="15258047">
            <a:off x="-1543483" y="1289463"/>
            <a:ext cx="1255159" cy="1877257"/>
          </a:xfrm>
          <a:custGeom>
            <a:avLst/>
            <a:gdLst>
              <a:gd name="connsiteX0" fmla="*/ 0 w 1255159"/>
              <a:gd name="connsiteY0" fmla="*/ 596358 h 1877257"/>
              <a:gd name="connsiteX1" fmla="*/ 621738 w 1255159"/>
              <a:gd name="connsiteY1" fmla="*/ 0 h 1877257"/>
              <a:gd name="connsiteX2" fmla="*/ 1235033 w 1255159"/>
              <a:gd name="connsiteY2" fmla="*/ 1877257 h 1877257"/>
              <a:gd name="connsiteX3" fmla="*/ 395232 w 1255159"/>
              <a:gd name="connsiteY3" fmla="*/ 1764872 h 1877257"/>
              <a:gd name="connsiteX4" fmla="*/ 403022 w 1255159"/>
              <a:gd name="connsiteY4" fmla="*/ 1707193 h 1877257"/>
              <a:gd name="connsiteX5" fmla="*/ 89943 w 1255159"/>
              <a:gd name="connsiteY5" fmla="*/ 695857 h 187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59" h="1877257">
                <a:moveTo>
                  <a:pt x="0" y="596358"/>
                </a:moveTo>
                <a:lnTo>
                  <a:pt x="621738" y="0"/>
                </a:lnTo>
                <a:cubicBezTo>
                  <a:pt x="1101167" y="499834"/>
                  <a:pt x="1326898" y="1190782"/>
                  <a:pt x="1235033" y="1877257"/>
                </a:cubicBezTo>
                <a:lnTo>
                  <a:pt x="395232" y="1764872"/>
                </a:lnTo>
                <a:lnTo>
                  <a:pt x="403022" y="1707193"/>
                </a:lnTo>
                <a:cubicBezTo>
                  <a:pt x="433860" y="1346781"/>
                  <a:pt x="323776" y="981853"/>
                  <a:pt x="89943" y="695857"/>
                </a:cubicBezTo>
                <a:close/>
              </a:path>
            </a:pathLst>
          </a:custGeom>
          <a:noFill/>
          <a:extLst>
            <a:ext uri="{909E8E84-426E-40DD-AFC4-6F175D3DCCD1}">
              <a14:hiddenFill xmlns:a14="http://schemas.microsoft.com/office/drawing/2010/main">
                <a:solidFill>
                  <a:srgbClr val="FFFFFF"/>
                </a:solidFill>
              </a14:hiddenFill>
            </a:ext>
          </a:extLst>
        </p:spPr>
      </p:pic>
      <p:pic>
        <p:nvPicPr>
          <p:cNvPr id="97" name="Picture 96" descr="How To Using Telegram Bot And PHP To Send A Message?">
            <a:extLst>
              <a:ext uri="{FF2B5EF4-FFF2-40B4-BE49-F238E27FC236}">
                <a16:creationId xmlns:a16="http://schemas.microsoft.com/office/drawing/2014/main" id="{27D559A3-2CD3-18E4-7D2D-E9EA77BDC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627" t="25995" r="19235" b="18854"/>
          <a:stretch>
            <a:fillRect/>
          </a:stretch>
        </p:blipFill>
        <p:spPr bwMode="auto">
          <a:xfrm rot="4120958">
            <a:off x="1205162" y="2185391"/>
            <a:ext cx="2379018" cy="1210765"/>
          </a:xfrm>
          <a:custGeom>
            <a:avLst/>
            <a:gdLst>
              <a:gd name="connsiteX0" fmla="*/ 1597506 w 1974884"/>
              <a:gd name="connsiteY0" fmla="*/ 1005087 h 1005087"/>
              <a:gd name="connsiteX1" fmla="*/ 1489936 w 1974884"/>
              <a:gd name="connsiteY1" fmla="*/ 955286 h 1005087"/>
              <a:gd name="connsiteX2" fmla="*/ 431249 w 1974884"/>
              <a:gd name="connsiteY2" fmla="*/ 956551 h 1005087"/>
              <a:gd name="connsiteX3" fmla="*/ 365100 w 1974884"/>
              <a:gd name="connsiteY3" fmla="*/ 987342 h 1005087"/>
              <a:gd name="connsiteX4" fmla="*/ 0 w 1974884"/>
              <a:gd name="connsiteY4" fmla="*/ 221508 h 1005087"/>
              <a:gd name="connsiteX5" fmla="*/ 1974884 w 1974884"/>
              <a:gd name="connsiteY5" fmla="*/ 229281 h 100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4884" h="1005087">
                <a:moveTo>
                  <a:pt x="1597506" y="1005087"/>
                </a:moveTo>
                <a:lnTo>
                  <a:pt x="1489936" y="955286"/>
                </a:lnTo>
                <a:cubicBezTo>
                  <a:pt x="1147416" y="816896"/>
                  <a:pt x="766260" y="820110"/>
                  <a:pt x="431249" y="956551"/>
                </a:cubicBezTo>
                <a:lnTo>
                  <a:pt x="365100" y="987342"/>
                </a:lnTo>
                <a:lnTo>
                  <a:pt x="0" y="221508"/>
                </a:lnTo>
                <a:cubicBezTo>
                  <a:pt x="625184" y="-76538"/>
                  <a:pt x="1352066" y="-73677"/>
                  <a:pt x="1974884" y="229281"/>
                </a:cubicBezTo>
                <a:close/>
              </a:path>
            </a:pathLst>
          </a:custGeom>
          <a:noFill/>
          <a:extLst>
            <a:ext uri="{909E8E84-426E-40DD-AFC4-6F175D3DCCD1}">
              <a14:hiddenFill xmlns:a14="http://schemas.microsoft.com/office/drawing/2010/main">
                <a:solidFill>
                  <a:srgbClr val="FFFFFF"/>
                </a:solidFill>
              </a14:hiddenFill>
            </a:ext>
          </a:extLst>
        </p:spPr>
      </p:pic>
      <p:pic>
        <p:nvPicPr>
          <p:cNvPr id="96" name="Picture 95" descr="a blue button with a white arrow on it">
            <a:extLst>
              <a:ext uri="{FF2B5EF4-FFF2-40B4-BE49-F238E27FC236}">
                <a16:creationId xmlns:a16="http://schemas.microsoft.com/office/drawing/2014/main" id="{210DE6BB-F73E-AAA4-0738-E1AB6326A4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165" t="5588" r="32986" b="8593"/>
          <a:stretch>
            <a:fillRect/>
          </a:stretch>
        </p:blipFill>
        <p:spPr bwMode="auto">
          <a:xfrm rot="11871421">
            <a:off x="1012135" y="3592464"/>
            <a:ext cx="1166815" cy="1925609"/>
          </a:xfrm>
          <a:custGeom>
            <a:avLst/>
            <a:gdLst>
              <a:gd name="connsiteX0" fmla="*/ 495809 w 1166815"/>
              <a:gd name="connsiteY0" fmla="*/ 0 h 1925609"/>
              <a:gd name="connsiteX1" fmla="*/ 1166815 w 1166815"/>
              <a:gd name="connsiteY1" fmla="*/ 534546 h 1925609"/>
              <a:gd name="connsiteX2" fmla="*/ 1102185 w 1166815"/>
              <a:gd name="connsiteY2" fmla="*/ 621526 h 1925609"/>
              <a:gd name="connsiteX3" fmla="*/ 863087 w 1166815"/>
              <a:gd name="connsiteY3" fmla="*/ 1409289 h 1925609"/>
              <a:gd name="connsiteX4" fmla="*/ 891530 w 1166815"/>
              <a:gd name="connsiteY4" fmla="*/ 1693244 h 1925609"/>
              <a:gd name="connsiteX5" fmla="*/ 901552 w 1166815"/>
              <a:gd name="connsiteY5" fmla="*/ 1732468 h 1925609"/>
              <a:gd name="connsiteX6" fmla="*/ 57341 w 1166815"/>
              <a:gd name="connsiteY6" fmla="*/ 1925609 h 1925609"/>
              <a:gd name="connsiteX7" fmla="*/ 495809 w 1166815"/>
              <a:gd name="connsiteY7" fmla="*/ 0 h 192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6815" h="1925609">
                <a:moveTo>
                  <a:pt x="495809" y="0"/>
                </a:moveTo>
                <a:lnTo>
                  <a:pt x="1166815" y="534546"/>
                </a:lnTo>
                <a:lnTo>
                  <a:pt x="1102185" y="621526"/>
                </a:lnTo>
                <a:cubicBezTo>
                  <a:pt x="951231" y="846398"/>
                  <a:pt x="863087" y="1117484"/>
                  <a:pt x="863087" y="1409289"/>
                </a:cubicBezTo>
                <a:cubicBezTo>
                  <a:pt x="863087" y="1506558"/>
                  <a:pt x="872881" y="1601524"/>
                  <a:pt x="891530" y="1693244"/>
                </a:cubicBezTo>
                <a:lnTo>
                  <a:pt x="901552" y="1732468"/>
                </a:lnTo>
                <a:lnTo>
                  <a:pt x="57341" y="1925609"/>
                </a:lnTo>
                <a:cubicBezTo>
                  <a:pt x="-97122" y="1250459"/>
                  <a:pt x="64262" y="541714"/>
                  <a:pt x="495809" y="0"/>
                </a:cubicBezTo>
                <a:close/>
              </a:path>
            </a:pathLst>
          </a:custGeom>
          <a:noFill/>
          <a:extLst>
            <a:ext uri="{909E8E84-426E-40DD-AFC4-6F175D3DCCD1}">
              <a14:hiddenFill xmlns:a14="http://schemas.microsoft.com/office/drawing/2010/main">
                <a:solidFill>
                  <a:srgbClr val="FFFFFF"/>
                </a:solidFill>
              </a14:hiddenFill>
            </a:ext>
          </a:extLst>
        </p:spPr>
      </p:pic>
      <p:pic>
        <p:nvPicPr>
          <p:cNvPr id="95" name="Picture 94" descr="a pile of colorful dice">
            <a:extLst>
              <a:ext uri="{FF2B5EF4-FFF2-40B4-BE49-F238E27FC236}">
                <a16:creationId xmlns:a16="http://schemas.microsoft.com/office/drawing/2014/main" id="{CF93CD99-914D-E101-EA63-AA3B6C1405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8704" t="21596" r="42600" b="23451"/>
          <a:stretch>
            <a:fillRect/>
          </a:stretch>
        </p:blipFill>
        <p:spPr bwMode="auto">
          <a:xfrm rot="11871421">
            <a:off x="-378334" y="4678743"/>
            <a:ext cx="1779241" cy="1422541"/>
          </a:xfrm>
          <a:custGeom>
            <a:avLst/>
            <a:gdLst>
              <a:gd name="connsiteX0" fmla="*/ 1756501 w 1779241"/>
              <a:gd name="connsiteY0" fmla="*/ 0 h 1422541"/>
              <a:gd name="connsiteX1" fmla="*/ 1779241 w 1779241"/>
              <a:gd name="connsiteY1" fmla="*/ 876517 h 1422541"/>
              <a:gd name="connsiteX2" fmla="*/ 1650104 w 1779241"/>
              <a:gd name="connsiteY2" fmla="*/ 883079 h 1422541"/>
              <a:gd name="connsiteX3" fmla="*/ 712940 w 1779241"/>
              <a:gd name="connsiteY3" fmla="*/ 1388535 h 1422541"/>
              <a:gd name="connsiteX4" fmla="*/ 687672 w 1779241"/>
              <a:gd name="connsiteY4" fmla="*/ 1422541 h 1422541"/>
              <a:gd name="connsiteX5" fmla="*/ 0 w 1779241"/>
              <a:gd name="connsiteY5" fmla="*/ 902734 h 1422541"/>
              <a:gd name="connsiteX6" fmla="*/ 1756501 w 1779241"/>
              <a:gd name="connsiteY6" fmla="*/ 0 h 14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9241" h="1422541">
                <a:moveTo>
                  <a:pt x="1756501" y="0"/>
                </a:moveTo>
                <a:lnTo>
                  <a:pt x="1779241" y="876517"/>
                </a:lnTo>
                <a:lnTo>
                  <a:pt x="1650104" y="883079"/>
                </a:lnTo>
                <a:cubicBezTo>
                  <a:pt x="1273593" y="921561"/>
                  <a:pt x="941188" y="1110191"/>
                  <a:pt x="712940" y="1388535"/>
                </a:cubicBezTo>
                <a:lnTo>
                  <a:pt x="687672" y="1422541"/>
                </a:lnTo>
                <a:lnTo>
                  <a:pt x="0" y="902734"/>
                </a:lnTo>
                <a:cubicBezTo>
                  <a:pt x="417637" y="350225"/>
                  <a:pt x="1064141" y="17963"/>
                  <a:pt x="1756501" y="0"/>
                </a:cubicBezTo>
                <a:close/>
              </a:path>
            </a:pathLst>
          </a:custGeom>
          <a:noFill/>
          <a:extLst>
            <a:ext uri="{909E8E84-426E-40DD-AFC4-6F175D3DCCD1}">
              <a14:hiddenFill xmlns:a14="http://schemas.microsoft.com/office/drawing/2010/main">
                <a:solidFill>
                  <a:srgbClr val="FFFFFF"/>
                </a:solidFill>
              </a14:hiddenFill>
            </a:ext>
          </a:extLst>
        </p:spPr>
      </p:pic>
      <p:pic>
        <p:nvPicPr>
          <p:cNvPr id="94" name="Picture 93" descr="a blue illuminated sign with a white arrow on it">
            <a:extLst>
              <a:ext uri="{FF2B5EF4-FFF2-40B4-BE49-F238E27FC236}">
                <a16:creationId xmlns:a16="http://schemas.microsoft.com/office/drawing/2014/main" id="{2571DEE3-ED9F-4D64-76F6-6B6D8DDA94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4765" t="11389" r="19367"/>
          <a:stretch>
            <a:fillRect/>
          </a:stretch>
        </p:blipFill>
        <p:spPr bwMode="auto">
          <a:xfrm rot="11871421">
            <a:off x="-2106742" y="4148042"/>
            <a:ext cx="1827593" cy="1395714"/>
          </a:xfrm>
          <a:custGeom>
            <a:avLst/>
            <a:gdLst>
              <a:gd name="connsiteX0" fmla="*/ 0 w 1827593"/>
              <a:gd name="connsiteY0" fmla="*/ 0 h 1395714"/>
              <a:gd name="connsiteX1" fmla="*/ 1827593 w 1827593"/>
              <a:gd name="connsiteY1" fmla="*/ 868952 h 1395714"/>
              <a:gd name="connsiteX2" fmla="*/ 1173650 w 1827593"/>
              <a:gd name="connsiteY2" fmla="*/ 1395714 h 1395714"/>
              <a:gd name="connsiteX3" fmla="*/ 1117362 w 1827593"/>
              <a:gd name="connsiteY3" fmla="*/ 1395714 h 1395714"/>
              <a:gd name="connsiteX4" fmla="*/ 1024833 w 1827593"/>
              <a:gd name="connsiteY4" fmla="*/ 1295123 h 1395714"/>
              <a:gd name="connsiteX5" fmla="*/ 25275 w 1827593"/>
              <a:gd name="connsiteY5" fmla="*/ 879499 h 1395714"/>
              <a:gd name="connsiteX6" fmla="*/ 16619 w 1827593"/>
              <a:gd name="connsiteY6" fmla="*/ 879854 h 139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7593" h="1395714">
                <a:moveTo>
                  <a:pt x="0" y="0"/>
                </a:moveTo>
                <a:cubicBezTo>
                  <a:pt x="704999" y="277"/>
                  <a:pt x="1377669" y="320107"/>
                  <a:pt x="1827593" y="868952"/>
                </a:cubicBezTo>
                <a:lnTo>
                  <a:pt x="1173650" y="1395714"/>
                </a:lnTo>
                <a:lnTo>
                  <a:pt x="1117362" y="1395714"/>
                </a:lnTo>
                <a:lnTo>
                  <a:pt x="1024833" y="1295123"/>
                </a:lnTo>
                <a:cubicBezTo>
                  <a:pt x="765512" y="1041405"/>
                  <a:pt x="412702" y="883209"/>
                  <a:pt x="25275" y="879499"/>
                </a:cubicBezTo>
                <a:lnTo>
                  <a:pt x="16619" y="879854"/>
                </a:lnTo>
                <a:close/>
              </a:path>
            </a:pathLst>
          </a:custGeom>
          <a:noFill/>
          <a:extLst>
            <a:ext uri="{909E8E84-426E-40DD-AFC4-6F175D3DCCD1}">
              <a14:hiddenFill xmlns:a14="http://schemas.microsoft.com/office/drawing/2010/main">
                <a:solidFill>
                  <a:srgbClr val="FFFFFF"/>
                </a:solidFill>
              </a14:hiddenFill>
            </a:ext>
          </a:extLst>
        </p:spPr>
      </p:pic>
      <p:pic>
        <p:nvPicPr>
          <p:cNvPr id="93" name="Picture 92" descr="a white dice with a blue arrow on it">
            <a:extLst>
              <a:ext uri="{FF2B5EF4-FFF2-40B4-BE49-F238E27FC236}">
                <a16:creationId xmlns:a16="http://schemas.microsoft.com/office/drawing/2014/main" id="{97162121-B559-78CD-1045-91E815EA71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1908" t="9461" r="27338" b="17654"/>
          <a:stretch>
            <a:fillRect/>
          </a:stretch>
        </p:blipFill>
        <p:spPr bwMode="auto">
          <a:xfrm rot="11871421">
            <a:off x="-2199424" y="2572044"/>
            <a:ext cx="1178900" cy="1925384"/>
          </a:xfrm>
          <a:custGeom>
            <a:avLst/>
            <a:gdLst>
              <a:gd name="connsiteX0" fmla="*/ 682364 w 1178900"/>
              <a:gd name="connsiteY0" fmla="*/ 0 h 1925384"/>
              <a:gd name="connsiteX1" fmla="*/ 1121820 w 1178900"/>
              <a:gd name="connsiteY1" fmla="*/ 1925384 h 1925384"/>
              <a:gd name="connsiteX2" fmla="*/ 269949 w 1178900"/>
              <a:gd name="connsiteY2" fmla="*/ 1730950 h 1925384"/>
              <a:gd name="connsiteX3" fmla="*/ 276653 w 1178900"/>
              <a:gd name="connsiteY3" fmla="*/ 1704709 h 1925384"/>
              <a:gd name="connsiteX4" fmla="*/ 305096 w 1178900"/>
              <a:gd name="connsiteY4" fmla="*/ 1420754 h 1925384"/>
              <a:gd name="connsiteX5" fmla="*/ 65999 w 1178900"/>
              <a:gd name="connsiteY5" fmla="*/ 632992 h 1925384"/>
              <a:gd name="connsiteX6" fmla="*/ 0 w 1178900"/>
              <a:gd name="connsiteY6" fmla="*/ 544167 h 192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8900" h="1925384">
                <a:moveTo>
                  <a:pt x="682364" y="0"/>
                </a:moveTo>
                <a:cubicBezTo>
                  <a:pt x="1114189" y="541492"/>
                  <a:pt x="1275936" y="1250155"/>
                  <a:pt x="1121820" y="1925384"/>
                </a:cubicBezTo>
                <a:lnTo>
                  <a:pt x="269949" y="1730950"/>
                </a:lnTo>
                <a:lnTo>
                  <a:pt x="276653" y="1704709"/>
                </a:lnTo>
                <a:cubicBezTo>
                  <a:pt x="295302" y="1612989"/>
                  <a:pt x="305096" y="1518023"/>
                  <a:pt x="305096" y="1420754"/>
                </a:cubicBezTo>
                <a:cubicBezTo>
                  <a:pt x="305096" y="1128949"/>
                  <a:pt x="216952" y="857863"/>
                  <a:pt x="65999" y="632992"/>
                </a:cubicBezTo>
                <a:lnTo>
                  <a:pt x="0" y="544167"/>
                </a:lnTo>
                <a:close/>
              </a:path>
            </a:pathLst>
          </a:custGeom>
          <a:noFill/>
          <a:extLst>
            <a:ext uri="{909E8E84-426E-40DD-AFC4-6F175D3DCCD1}">
              <a14:hiddenFill xmlns:a14="http://schemas.microsoft.com/office/drawing/2010/main">
                <a:solidFill>
                  <a:srgbClr val="FFFFFF"/>
                </a:solidFill>
              </a14:hiddenFill>
            </a:ext>
          </a:extLst>
        </p:spPr>
      </p:pic>
      <p:sp>
        <p:nvSpPr>
          <p:cNvPr id="102" name="TextBox 101">
            <a:extLst>
              <a:ext uri="{FF2B5EF4-FFF2-40B4-BE49-F238E27FC236}">
                <a16:creationId xmlns:a16="http://schemas.microsoft.com/office/drawing/2014/main" id="{88D5FF4C-D209-3166-BBF5-3A93E0A8D263}"/>
              </a:ext>
            </a:extLst>
          </p:cNvPr>
          <p:cNvSpPr txBox="1"/>
          <p:nvPr/>
        </p:nvSpPr>
        <p:spPr>
          <a:xfrm>
            <a:off x="31129" y="3315557"/>
            <a:ext cx="1295252" cy="461665"/>
          </a:xfrm>
          <a:prstGeom prst="rect">
            <a:avLst/>
          </a:prstGeom>
          <a:noFill/>
        </p:spPr>
        <p:txBody>
          <a:bodyPr wrap="square" rtlCol="0">
            <a:spAutoFit/>
          </a:bodyPr>
          <a:lstStyle/>
          <a:p>
            <a:r>
              <a:rPr lang="en-IN" sz="2400" b="1" dirty="0">
                <a:solidFill>
                  <a:schemeClr val="bg1"/>
                </a:solidFill>
                <a:latin typeface="Centaur" panose="02030504050205020304" pitchFamily="18" charset="0"/>
              </a:rPr>
              <a:t>Content</a:t>
            </a:r>
          </a:p>
        </p:txBody>
      </p:sp>
      <p:sp>
        <p:nvSpPr>
          <p:cNvPr id="2" name="TextBox 1">
            <a:extLst>
              <a:ext uri="{FF2B5EF4-FFF2-40B4-BE49-F238E27FC236}">
                <a16:creationId xmlns:a16="http://schemas.microsoft.com/office/drawing/2014/main" id="{4A608B77-95E0-032F-E842-0CEC00541AB9}"/>
              </a:ext>
            </a:extLst>
          </p:cNvPr>
          <p:cNvSpPr txBox="1"/>
          <p:nvPr/>
        </p:nvSpPr>
        <p:spPr>
          <a:xfrm>
            <a:off x="4236868" y="372550"/>
            <a:ext cx="7757012" cy="830997"/>
          </a:xfrm>
          <a:prstGeom prst="rect">
            <a:avLst/>
          </a:prstGeom>
          <a:noFill/>
        </p:spPr>
        <p:txBody>
          <a:bodyPr wrap="square" rtlCol="0">
            <a:spAutoFit/>
          </a:bodyPr>
          <a:lstStyle/>
          <a:p>
            <a:r>
              <a:rPr lang="en-IN" sz="4800" b="1" u="sng" dirty="0" err="1">
                <a:solidFill>
                  <a:schemeClr val="bg1"/>
                </a:solidFill>
                <a:latin typeface="Centaur" panose="02030504050205020304" pitchFamily="18" charset="0"/>
              </a:rPr>
              <a:t>Openai</a:t>
            </a:r>
            <a:r>
              <a:rPr lang="en-IN" sz="4800" b="1" i="0" u="sng" dirty="0">
                <a:solidFill>
                  <a:schemeClr val="bg1"/>
                </a:solidFill>
                <a:effectLst/>
                <a:latin typeface="Centaur" panose="02030504050205020304" pitchFamily="18" charset="0"/>
              </a:rPr>
              <a:t> Integration in Chatbots</a:t>
            </a:r>
            <a:endParaRPr lang="en-IN" sz="4800" b="1" u="sng" dirty="0">
              <a:solidFill>
                <a:schemeClr val="bg1"/>
              </a:solidFill>
              <a:latin typeface="Centaur" panose="02030504050205020304" pitchFamily="18" charset="0"/>
            </a:endParaRPr>
          </a:p>
        </p:txBody>
      </p:sp>
      <p:sp>
        <p:nvSpPr>
          <p:cNvPr id="5" name="TextBox 4">
            <a:extLst>
              <a:ext uri="{FF2B5EF4-FFF2-40B4-BE49-F238E27FC236}">
                <a16:creationId xmlns:a16="http://schemas.microsoft.com/office/drawing/2014/main" id="{B27715D3-74C9-BA1D-679F-A372513C009B}"/>
              </a:ext>
            </a:extLst>
          </p:cNvPr>
          <p:cNvSpPr txBox="1"/>
          <p:nvPr/>
        </p:nvSpPr>
        <p:spPr>
          <a:xfrm>
            <a:off x="4175908" y="1268482"/>
            <a:ext cx="7520792" cy="4154984"/>
          </a:xfrm>
          <a:prstGeom prst="rect">
            <a:avLst/>
          </a:prstGeom>
          <a:noFill/>
        </p:spPr>
        <p:txBody>
          <a:bodyPr wrap="square" rtlCol="0">
            <a:spAutoFit/>
          </a:bodyPr>
          <a:lstStyle/>
          <a:p>
            <a:endParaRPr lang="en-US" sz="2400" b="0" i="1" dirty="0">
              <a:solidFill>
                <a:schemeClr val="bg1"/>
              </a:solidFill>
              <a:effectLst/>
              <a:latin typeface="Centaur" panose="02030504050205020304" pitchFamily="18" charset="0"/>
            </a:endParaRPr>
          </a:p>
          <a:p>
            <a:r>
              <a:rPr lang="en-US" sz="2400" b="0" i="1" dirty="0">
                <a:solidFill>
                  <a:schemeClr val="bg1"/>
                </a:solidFill>
                <a:effectLst/>
                <a:latin typeface="Centaur" panose="02030504050205020304" pitchFamily="18" charset="0"/>
              </a:rPr>
              <a:t>Understand how GPT models, such as GPT-3 or GPT-4, have been used to enhance chatbot capabilities in terms of natural language understanding, response generation, and conversational flow. The Bot reviews the user provided text and analyzes it and find the best possible solution for the answer.</a:t>
            </a:r>
          </a:p>
          <a:p>
            <a:r>
              <a:rPr lang="en-US" sz="2400" i="1" dirty="0">
                <a:solidFill>
                  <a:schemeClr val="bg1"/>
                </a:solidFill>
                <a:latin typeface="Centaur" panose="02030504050205020304" pitchFamily="18" charset="0"/>
              </a:rPr>
              <a:t>   For the development of the bot and its integration with the </a:t>
            </a:r>
            <a:r>
              <a:rPr lang="en-US" sz="2400" i="1" dirty="0" err="1">
                <a:solidFill>
                  <a:schemeClr val="bg1"/>
                </a:solidFill>
                <a:latin typeface="Centaur" panose="02030504050205020304" pitchFamily="18" charset="0"/>
              </a:rPr>
              <a:t>Openai</a:t>
            </a:r>
            <a:r>
              <a:rPr lang="en-US" sz="2400" i="1" dirty="0">
                <a:solidFill>
                  <a:schemeClr val="bg1"/>
                </a:solidFill>
                <a:latin typeface="Centaur" panose="02030504050205020304" pitchFamily="18" charset="0"/>
              </a:rPr>
              <a:t> characteristics we use free service as </a:t>
            </a:r>
            <a:r>
              <a:rPr lang="en-US" sz="2400" i="1" dirty="0" err="1">
                <a:solidFill>
                  <a:schemeClr val="bg1"/>
                </a:solidFill>
                <a:latin typeface="Centaur" panose="02030504050205020304" pitchFamily="18" charset="0"/>
              </a:rPr>
              <a:t>openai</a:t>
            </a:r>
            <a:r>
              <a:rPr lang="en-US" sz="2400" i="1" dirty="0">
                <a:solidFill>
                  <a:schemeClr val="bg1"/>
                </a:solidFill>
                <a:latin typeface="Centaur" panose="02030504050205020304" pitchFamily="18" charset="0"/>
              </a:rPr>
              <a:t> which provides us with the particular analyzation for the text input from the user.</a:t>
            </a:r>
          </a:p>
          <a:p>
            <a:r>
              <a:rPr lang="en-US" sz="2400" i="1" dirty="0">
                <a:solidFill>
                  <a:schemeClr val="bg1"/>
                </a:solidFill>
                <a:latin typeface="Centaur" panose="02030504050205020304" pitchFamily="18" charset="0"/>
              </a:rPr>
              <a:t>For this the required environment get’s provided by the telegram bot and the python code which helps to establish it. </a:t>
            </a:r>
            <a:endParaRPr lang="en-IN" sz="2400" i="1" dirty="0">
              <a:solidFill>
                <a:schemeClr val="bg1"/>
              </a:solidFill>
              <a:latin typeface="Centaur" panose="02030504050205020304" pitchFamily="18" charset="0"/>
            </a:endParaRPr>
          </a:p>
        </p:txBody>
      </p:sp>
      <p:pic>
        <p:nvPicPr>
          <p:cNvPr id="7" name="Graphic 6" descr="Robot with solid fill">
            <a:extLst>
              <a:ext uri="{FF2B5EF4-FFF2-40B4-BE49-F238E27FC236}">
                <a16:creationId xmlns:a16="http://schemas.microsoft.com/office/drawing/2014/main" id="{A1DF2AF4-F41C-EC25-9E39-0F8568971D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51820" y="5344568"/>
            <a:ext cx="1513432" cy="1513432"/>
          </a:xfrm>
          <a:prstGeom prst="rect">
            <a:avLst/>
          </a:prstGeom>
        </p:spPr>
      </p:pic>
      <p:pic>
        <p:nvPicPr>
          <p:cNvPr id="9" name="Graphic 8" descr="Brain with solid fill">
            <a:extLst>
              <a:ext uri="{FF2B5EF4-FFF2-40B4-BE49-F238E27FC236}">
                <a16:creationId xmlns:a16="http://schemas.microsoft.com/office/drawing/2014/main" id="{9548DF38-EFD2-D2DC-34A5-19AAE105B8F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25653" y="109868"/>
            <a:ext cx="1356360" cy="1356360"/>
          </a:xfrm>
          <a:prstGeom prst="rect">
            <a:avLst/>
          </a:prstGeom>
        </p:spPr>
      </p:pic>
      <p:pic>
        <p:nvPicPr>
          <p:cNvPr id="11" name="Graphic 10" descr="Statistics with solid fill">
            <a:extLst>
              <a:ext uri="{FF2B5EF4-FFF2-40B4-BE49-F238E27FC236}">
                <a16:creationId xmlns:a16="http://schemas.microsoft.com/office/drawing/2014/main" id="{EE783028-11D3-CAC0-B43C-0DC378B5FFA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527948" y="5589518"/>
            <a:ext cx="1223872" cy="1223872"/>
          </a:xfrm>
          <a:prstGeom prst="rect">
            <a:avLst/>
          </a:prstGeom>
        </p:spPr>
      </p:pic>
      <p:sp>
        <p:nvSpPr>
          <p:cNvPr id="13" name="TextBox 12">
            <a:extLst>
              <a:ext uri="{FF2B5EF4-FFF2-40B4-BE49-F238E27FC236}">
                <a16:creationId xmlns:a16="http://schemas.microsoft.com/office/drawing/2014/main" id="{E9750831-1FEF-175F-D914-0ABBBAFDD2F2}"/>
              </a:ext>
            </a:extLst>
          </p:cNvPr>
          <p:cNvSpPr txBox="1"/>
          <p:nvPr/>
        </p:nvSpPr>
        <p:spPr>
          <a:xfrm>
            <a:off x="12265252" y="319090"/>
            <a:ext cx="7757012" cy="830997"/>
          </a:xfrm>
          <a:prstGeom prst="rect">
            <a:avLst/>
          </a:prstGeom>
          <a:noFill/>
        </p:spPr>
        <p:txBody>
          <a:bodyPr wrap="square" rtlCol="0">
            <a:spAutoFit/>
          </a:bodyPr>
          <a:lstStyle/>
          <a:p>
            <a:r>
              <a:rPr lang="en-IN" sz="4800" b="1" i="0" u="sng" dirty="0" err="1">
                <a:solidFill>
                  <a:schemeClr val="bg1"/>
                </a:solidFill>
                <a:effectLst/>
                <a:latin typeface="Centaur" panose="02030504050205020304" pitchFamily="18" charset="0"/>
              </a:rPr>
              <a:t>Todo</a:t>
            </a:r>
            <a:r>
              <a:rPr lang="en-IN" sz="4800" b="1" i="0" u="sng" dirty="0">
                <a:solidFill>
                  <a:schemeClr val="bg1"/>
                </a:solidFill>
                <a:effectLst/>
                <a:latin typeface="Centaur" panose="02030504050205020304" pitchFamily="18" charset="0"/>
              </a:rPr>
              <a:t> Integration in Chatbots</a:t>
            </a:r>
            <a:endParaRPr lang="en-IN" sz="4800" b="1" u="sng" dirty="0">
              <a:solidFill>
                <a:schemeClr val="bg1"/>
              </a:solidFill>
              <a:latin typeface="Centaur" panose="02030504050205020304" pitchFamily="18" charset="0"/>
            </a:endParaRPr>
          </a:p>
        </p:txBody>
      </p:sp>
      <p:pic>
        <p:nvPicPr>
          <p:cNvPr id="14" name="Graphic 13" descr="Checkmark with solid fill">
            <a:extLst>
              <a:ext uri="{FF2B5EF4-FFF2-40B4-BE49-F238E27FC236}">
                <a16:creationId xmlns:a16="http://schemas.microsoft.com/office/drawing/2014/main" id="{B64FF3C3-7DFC-30C7-890E-D3A3282A9DA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43293" y="8296005"/>
            <a:ext cx="1268482" cy="1268482"/>
          </a:xfrm>
          <a:prstGeom prst="rect">
            <a:avLst/>
          </a:prstGeom>
        </p:spPr>
      </p:pic>
      <p:pic>
        <p:nvPicPr>
          <p:cNvPr id="15" name="Graphic 14" descr="Books with solid fill">
            <a:extLst>
              <a:ext uri="{FF2B5EF4-FFF2-40B4-BE49-F238E27FC236}">
                <a16:creationId xmlns:a16="http://schemas.microsoft.com/office/drawing/2014/main" id="{E339B1D9-BAB4-8A65-E93E-E9928EF8A4F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12613" y="8371929"/>
            <a:ext cx="1192558" cy="1192558"/>
          </a:xfrm>
          <a:prstGeom prst="rect">
            <a:avLst/>
          </a:prstGeom>
        </p:spPr>
      </p:pic>
      <p:pic>
        <p:nvPicPr>
          <p:cNvPr id="16" name="Graphic 15" descr="Newspaper with solid fill">
            <a:extLst>
              <a:ext uri="{FF2B5EF4-FFF2-40B4-BE49-F238E27FC236}">
                <a16:creationId xmlns:a16="http://schemas.microsoft.com/office/drawing/2014/main" id="{B1A63FE8-3365-6B16-5CE8-B604BB3AD3C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52722" y="-2045237"/>
            <a:ext cx="914400" cy="914400"/>
          </a:xfrm>
          <a:prstGeom prst="rect">
            <a:avLst/>
          </a:prstGeom>
        </p:spPr>
      </p:pic>
      <p:pic>
        <p:nvPicPr>
          <p:cNvPr id="17" name="Picture 16">
            <a:extLst>
              <a:ext uri="{FF2B5EF4-FFF2-40B4-BE49-F238E27FC236}">
                <a16:creationId xmlns:a16="http://schemas.microsoft.com/office/drawing/2014/main" id="{C074E58A-5D9A-9B9F-7C48-37D59629DB4D}"/>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14247409" y="-83026"/>
            <a:ext cx="6371554" cy="6858000"/>
          </a:xfrm>
          <a:prstGeom prst="rect">
            <a:avLst/>
          </a:prstGeom>
        </p:spPr>
      </p:pic>
    </p:spTree>
    <p:extLst>
      <p:ext uri="{BB962C8B-B14F-4D97-AF65-F5344CB8AC3E}">
        <p14:creationId xmlns:p14="http://schemas.microsoft.com/office/powerpoint/2010/main" val="1524466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100" name="Picture 99" descr="To Do List - Apps on Google Play">
            <a:extLst>
              <a:ext uri="{FF2B5EF4-FFF2-40B4-BE49-F238E27FC236}">
                <a16:creationId xmlns:a16="http://schemas.microsoft.com/office/drawing/2014/main" id="{024DD13D-24F7-5461-79C5-AFB591471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47" t="16286" r="14396" b="16680"/>
          <a:stretch>
            <a:fillRect/>
          </a:stretch>
        </p:blipFill>
        <p:spPr bwMode="auto">
          <a:xfrm rot="5363148">
            <a:off x="1112914" y="1646877"/>
            <a:ext cx="2003600" cy="1634764"/>
          </a:xfrm>
          <a:custGeom>
            <a:avLst/>
            <a:gdLst>
              <a:gd name="connsiteX0" fmla="*/ 1776323 w 1776323"/>
              <a:gd name="connsiteY0" fmla="*/ 858468 h 1449326"/>
              <a:gd name="connsiteX1" fmla="*/ 1688200 w 1776323"/>
              <a:gd name="connsiteY1" fmla="*/ 863180 h 1449326"/>
              <a:gd name="connsiteX2" fmla="*/ 1157683 w 1776323"/>
              <a:gd name="connsiteY2" fmla="*/ 1029832 h 1449326"/>
              <a:gd name="connsiteX3" fmla="*/ 734268 w 1776323"/>
              <a:gd name="connsiteY3" fmla="*/ 1390307 h 1449326"/>
              <a:gd name="connsiteX4" fmla="*/ 692618 w 1776323"/>
              <a:gd name="connsiteY4" fmla="*/ 1449326 h 1449326"/>
              <a:gd name="connsiteX5" fmla="*/ 0 w 1776323"/>
              <a:gd name="connsiteY5" fmla="*/ 961799 h 1449326"/>
              <a:gd name="connsiteX6" fmla="*/ 1724868 w 1776323"/>
              <a:gd name="connsiteY6" fmla="*/ 0 h 14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323" h="1449326">
                <a:moveTo>
                  <a:pt x="1776323" y="858468"/>
                </a:moveTo>
                <a:lnTo>
                  <a:pt x="1688200" y="863180"/>
                </a:lnTo>
                <a:cubicBezTo>
                  <a:pt x="1507117" y="881784"/>
                  <a:pt x="1326870" y="936342"/>
                  <a:pt x="1157683" y="1029832"/>
                </a:cubicBezTo>
                <a:cubicBezTo>
                  <a:pt x="988496" y="1123321"/>
                  <a:pt x="846386" y="1246895"/>
                  <a:pt x="734268" y="1390307"/>
                </a:cubicBezTo>
                <a:lnTo>
                  <a:pt x="692618" y="1449326"/>
                </a:lnTo>
                <a:lnTo>
                  <a:pt x="0" y="961799"/>
                </a:lnTo>
                <a:cubicBezTo>
                  <a:pt x="398655" y="395441"/>
                  <a:pt x="1033515" y="41438"/>
                  <a:pt x="1724868" y="0"/>
                </a:cubicBezTo>
                <a:close/>
              </a:path>
            </a:pathLst>
          </a:custGeom>
          <a:noFill/>
          <a:extLst>
            <a:ext uri="{909E8E84-426E-40DD-AFC4-6F175D3DCCD1}">
              <a14:hiddenFill xmlns:a14="http://schemas.microsoft.com/office/drawing/2010/main">
                <a:solidFill>
                  <a:srgbClr val="FFFFFF"/>
                </a:solidFill>
              </a14:hiddenFill>
            </a:ext>
          </a:extLst>
        </p:spPr>
      </p:pic>
      <p:pic>
        <p:nvPicPr>
          <p:cNvPr id="98" name="Picture 97" descr="12 Cool Things You Can Do with ChatGPT | Beebom">
            <a:extLst>
              <a:ext uri="{FF2B5EF4-FFF2-40B4-BE49-F238E27FC236}">
                <a16:creationId xmlns:a16="http://schemas.microsoft.com/office/drawing/2014/main" id="{ED9638CC-A402-1FE6-8238-0C54D6BEF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27" t="1367" r="25905" b="5340"/>
          <a:stretch>
            <a:fillRect/>
          </a:stretch>
        </p:blipFill>
        <p:spPr bwMode="auto">
          <a:xfrm rot="17814314">
            <a:off x="-273920" y="1033722"/>
            <a:ext cx="1255159" cy="1877257"/>
          </a:xfrm>
          <a:custGeom>
            <a:avLst/>
            <a:gdLst>
              <a:gd name="connsiteX0" fmla="*/ 0 w 1255159"/>
              <a:gd name="connsiteY0" fmla="*/ 596358 h 1877257"/>
              <a:gd name="connsiteX1" fmla="*/ 621738 w 1255159"/>
              <a:gd name="connsiteY1" fmla="*/ 0 h 1877257"/>
              <a:gd name="connsiteX2" fmla="*/ 1235033 w 1255159"/>
              <a:gd name="connsiteY2" fmla="*/ 1877257 h 1877257"/>
              <a:gd name="connsiteX3" fmla="*/ 395232 w 1255159"/>
              <a:gd name="connsiteY3" fmla="*/ 1764872 h 1877257"/>
              <a:gd name="connsiteX4" fmla="*/ 403022 w 1255159"/>
              <a:gd name="connsiteY4" fmla="*/ 1707193 h 1877257"/>
              <a:gd name="connsiteX5" fmla="*/ 89943 w 1255159"/>
              <a:gd name="connsiteY5" fmla="*/ 695857 h 187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59" h="1877257">
                <a:moveTo>
                  <a:pt x="0" y="596358"/>
                </a:moveTo>
                <a:lnTo>
                  <a:pt x="621738" y="0"/>
                </a:lnTo>
                <a:cubicBezTo>
                  <a:pt x="1101167" y="499834"/>
                  <a:pt x="1326898" y="1190782"/>
                  <a:pt x="1235033" y="1877257"/>
                </a:cubicBezTo>
                <a:lnTo>
                  <a:pt x="395232" y="1764872"/>
                </a:lnTo>
                <a:lnTo>
                  <a:pt x="403022" y="1707193"/>
                </a:lnTo>
                <a:cubicBezTo>
                  <a:pt x="433860" y="1346781"/>
                  <a:pt x="323776" y="981853"/>
                  <a:pt x="89943" y="695857"/>
                </a:cubicBezTo>
                <a:close/>
              </a:path>
            </a:pathLst>
          </a:custGeom>
          <a:noFill/>
          <a:extLst>
            <a:ext uri="{909E8E84-426E-40DD-AFC4-6F175D3DCCD1}">
              <a14:hiddenFill xmlns:a14="http://schemas.microsoft.com/office/drawing/2010/main">
                <a:solidFill>
                  <a:srgbClr val="FFFFFF"/>
                </a:solidFill>
              </a14:hiddenFill>
            </a:ext>
          </a:extLst>
        </p:spPr>
      </p:pic>
      <p:pic>
        <p:nvPicPr>
          <p:cNvPr id="97" name="Picture 96" descr="How To Using Telegram Bot And PHP To Send A Message?">
            <a:extLst>
              <a:ext uri="{FF2B5EF4-FFF2-40B4-BE49-F238E27FC236}">
                <a16:creationId xmlns:a16="http://schemas.microsoft.com/office/drawing/2014/main" id="{27D559A3-2CD3-18E4-7D2D-E9EA77BDC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627" t="25995" r="19235" b="18854"/>
          <a:stretch>
            <a:fillRect/>
          </a:stretch>
        </p:blipFill>
        <p:spPr bwMode="auto">
          <a:xfrm rot="6677225">
            <a:off x="827750" y="3854177"/>
            <a:ext cx="1974884" cy="1005087"/>
          </a:xfrm>
          <a:custGeom>
            <a:avLst/>
            <a:gdLst>
              <a:gd name="connsiteX0" fmla="*/ 1597506 w 1974884"/>
              <a:gd name="connsiteY0" fmla="*/ 1005087 h 1005087"/>
              <a:gd name="connsiteX1" fmla="*/ 1489936 w 1974884"/>
              <a:gd name="connsiteY1" fmla="*/ 955286 h 1005087"/>
              <a:gd name="connsiteX2" fmla="*/ 431249 w 1974884"/>
              <a:gd name="connsiteY2" fmla="*/ 956551 h 1005087"/>
              <a:gd name="connsiteX3" fmla="*/ 365100 w 1974884"/>
              <a:gd name="connsiteY3" fmla="*/ 987342 h 1005087"/>
              <a:gd name="connsiteX4" fmla="*/ 0 w 1974884"/>
              <a:gd name="connsiteY4" fmla="*/ 221508 h 1005087"/>
              <a:gd name="connsiteX5" fmla="*/ 1974884 w 1974884"/>
              <a:gd name="connsiteY5" fmla="*/ 229281 h 100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4884" h="1005087">
                <a:moveTo>
                  <a:pt x="1597506" y="1005087"/>
                </a:moveTo>
                <a:lnTo>
                  <a:pt x="1489936" y="955286"/>
                </a:lnTo>
                <a:cubicBezTo>
                  <a:pt x="1147416" y="816896"/>
                  <a:pt x="766260" y="820110"/>
                  <a:pt x="431249" y="956551"/>
                </a:cubicBezTo>
                <a:lnTo>
                  <a:pt x="365100" y="987342"/>
                </a:lnTo>
                <a:lnTo>
                  <a:pt x="0" y="221508"/>
                </a:lnTo>
                <a:cubicBezTo>
                  <a:pt x="625184" y="-76538"/>
                  <a:pt x="1352066" y="-73677"/>
                  <a:pt x="1974884" y="229281"/>
                </a:cubicBezTo>
                <a:close/>
              </a:path>
            </a:pathLst>
          </a:custGeom>
          <a:noFill/>
          <a:extLst>
            <a:ext uri="{909E8E84-426E-40DD-AFC4-6F175D3DCCD1}">
              <a14:hiddenFill xmlns:a14="http://schemas.microsoft.com/office/drawing/2010/main">
                <a:solidFill>
                  <a:srgbClr val="FFFFFF"/>
                </a:solidFill>
              </a14:hiddenFill>
            </a:ext>
          </a:extLst>
        </p:spPr>
      </p:pic>
      <p:pic>
        <p:nvPicPr>
          <p:cNvPr id="96" name="Picture 95" descr="a blue button with a white arrow on it">
            <a:extLst>
              <a:ext uri="{FF2B5EF4-FFF2-40B4-BE49-F238E27FC236}">
                <a16:creationId xmlns:a16="http://schemas.microsoft.com/office/drawing/2014/main" id="{210DE6BB-F73E-AAA4-0738-E1AB6326A4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165" t="5588" r="32986" b="8593"/>
          <a:stretch>
            <a:fillRect/>
          </a:stretch>
        </p:blipFill>
        <p:spPr bwMode="auto">
          <a:xfrm rot="14427688">
            <a:off x="43444" y="4422532"/>
            <a:ext cx="1166815" cy="1925609"/>
          </a:xfrm>
          <a:custGeom>
            <a:avLst/>
            <a:gdLst>
              <a:gd name="connsiteX0" fmla="*/ 495809 w 1166815"/>
              <a:gd name="connsiteY0" fmla="*/ 0 h 1925609"/>
              <a:gd name="connsiteX1" fmla="*/ 1166815 w 1166815"/>
              <a:gd name="connsiteY1" fmla="*/ 534546 h 1925609"/>
              <a:gd name="connsiteX2" fmla="*/ 1102185 w 1166815"/>
              <a:gd name="connsiteY2" fmla="*/ 621526 h 1925609"/>
              <a:gd name="connsiteX3" fmla="*/ 863087 w 1166815"/>
              <a:gd name="connsiteY3" fmla="*/ 1409289 h 1925609"/>
              <a:gd name="connsiteX4" fmla="*/ 891530 w 1166815"/>
              <a:gd name="connsiteY4" fmla="*/ 1693244 h 1925609"/>
              <a:gd name="connsiteX5" fmla="*/ 901552 w 1166815"/>
              <a:gd name="connsiteY5" fmla="*/ 1732468 h 1925609"/>
              <a:gd name="connsiteX6" fmla="*/ 57341 w 1166815"/>
              <a:gd name="connsiteY6" fmla="*/ 1925609 h 1925609"/>
              <a:gd name="connsiteX7" fmla="*/ 495809 w 1166815"/>
              <a:gd name="connsiteY7" fmla="*/ 0 h 192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6815" h="1925609">
                <a:moveTo>
                  <a:pt x="495809" y="0"/>
                </a:moveTo>
                <a:lnTo>
                  <a:pt x="1166815" y="534546"/>
                </a:lnTo>
                <a:lnTo>
                  <a:pt x="1102185" y="621526"/>
                </a:lnTo>
                <a:cubicBezTo>
                  <a:pt x="951231" y="846398"/>
                  <a:pt x="863087" y="1117484"/>
                  <a:pt x="863087" y="1409289"/>
                </a:cubicBezTo>
                <a:cubicBezTo>
                  <a:pt x="863087" y="1506558"/>
                  <a:pt x="872881" y="1601524"/>
                  <a:pt x="891530" y="1693244"/>
                </a:cubicBezTo>
                <a:lnTo>
                  <a:pt x="901552" y="1732468"/>
                </a:lnTo>
                <a:lnTo>
                  <a:pt x="57341" y="1925609"/>
                </a:lnTo>
                <a:cubicBezTo>
                  <a:pt x="-97122" y="1250459"/>
                  <a:pt x="64262" y="541714"/>
                  <a:pt x="495809" y="0"/>
                </a:cubicBezTo>
                <a:close/>
              </a:path>
            </a:pathLst>
          </a:custGeom>
          <a:noFill/>
          <a:extLst>
            <a:ext uri="{909E8E84-426E-40DD-AFC4-6F175D3DCCD1}">
              <a14:hiddenFill xmlns:a14="http://schemas.microsoft.com/office/drawing/2010/main">
                <a:solidFill>
                  <a:srgbClr val="FFFFFF"/>
                </a:solidFill>
              </a14:hiddenFill>
            </a:ext>
          </a:extLst>
        </p:spPr>
      </p:pic>
      <p:pic>
        <p:nvPicPr>
          <p:cNvPr id="95" name="Picture 94" descr="a pile of colorful dice">
            <a:extLst>
              <a:ext uri="{FF2B5EF4-FFF2-40B4-BE49-F238E27FC236}">
                <a16:creationId xmlns:a16="http://schemas.microsoft.com/office/drawing/2014/main" id="{CF93CD99-914D-E101-EA63-AA3B6C1405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8704" t="21596" r="42600" b="23451"/>
          <a:stretch>
            <a:fillRect/>
          </a:stretch>
        </p:blipFill>
        <p:spPr bwMode="auto">
          <a:xfrm rot="14427688">
            <a:off x="-1625896" y="4554508"/>
            <a:ext cx="1779241" cy="1422541"/>
          </a:xfrm>
          <a:custGeom>
            <a:avLst/>
            <a:gdLst>
              <a:gd name="connsiteX0" fmla="*/ 1756501 w 1779241"/>
              <a:gd name="connsiteY0" fmla="*/ 0 h 1422541"/>
              <a:gd name="connsiteX1" fmla="*/ 1779241 w 1779241"/>
              <a:gd name="connsiteY1" fmla="*/ 876517 h 1422541"/>
              <a:gd name="connsiteX2" fmla="*/ 1650104 w 1779241"/>
              <a:gd name="connsiteY2" fmla="*/ 883079 h 1422541"/>
              <a:gd name="connsiteX3" fmla="*/ 712940 w 1779241"/>
              <a:gd name="connsiteY3" fmla="*/ 1388535 h 1422541"/>
              <a:gd name="connsiteX4" fmla="*/ 687672 w 1779241"/>
              <a:gd name="connsiteY4" fmla="*/ 1422541 h 1422541"/>
              <a:gd name="connsiteX5" fmla="*/ 0 w 1779241"/>
              <a:gd name="connsiteY5" fmla="*/ 902734 h 1422541"/>
              <a:gd name="connsiteX6" fmla="*/ 1756501 w 1779241"/>
              <a:gd name="connsiteY6" fmla="*/ 0 h 14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9241" h="1422541">
                <a:moveTo>
                  <a:pt x="1756501" y="0"/>
                </a:moveTo>
                <a:lnTo>
                  <a:pt x="1779241" y="876517"/>
                </a:lnTo>
                <a:lnTo>
                  <a:pt x="1650104" y="883079"/>
                </a:lnTo>
                <a:cubicBezTo>
                  <a:pt x="1273593" y="921561"/>
                  <a:pt x="941188" y="1110191"/>
                  <a:pt x="712940" y="1388535"/>
                </a:cubicBezTo>
                <a:lnTo>
                  <a:pt x="687672" y="1422541"/>
                </a:lnTo>
                <a:lnTo>
                  <a:pt x="0" y="902734"/>
                </a:lnTo>
                <a:cubicBezTo>
                  <a:pt x="417637" y="350225"/>
                  <a:pt x="1064141" y="17963"/>
                  <a:pt x="1756501" y="0"/>
                </a:cubicBezTo>
                <a:close/>
              </a:path>
            </a:pathLst>
          </a:custGeom>
          <a:noFill/>
          <a:extLst>
            <a:ext uri="{909E8E84-426E-40DD-AFC4-6F175D3DCCD1}">
              <a14:hiddenFill xmlns:a14="http://schemas.microsoft.com/office/drawing/2010/main">
                <a:solidFill>
                  <a:srgbClr val="FFFFFF"/>
                </a:solidFill>
              </a14:hiddenFill>
            </a:ext>
          </a:extLst>
        </p:spPr>
      </p:pic>
      <p:pic>
        <p:nvPicPr>
          <p:cNvPr id="94" name="Picture 93" descr="a blue illuminated sign with a white arrow on it">
            <a:extLst>
              <a:ext uri="{FF2B5EF4-FFF2-40B4-BE49-F238E27FC236}">
                <a16:creationId xmlns:a16="http://schemas.microsoft.com/office/drawing/2014/main" id="{2571DEE3-ED9F-4D64-76F6-6B6D8DDA94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4765" t="11389" r="19367"/>
          <a:stretch>
            <a:fillRect/>
          </a:stretch>
        </p:blipFill>
        <p:spPr bwMode="auto">
          <a:xfrm rot="14427688">
            <a:off x="-2536132" y="3013777"/>
            <a:ext cx="1827593" cy="1395714"/>
          </a:xfrm>
          <a:custGeom>
            <a:avLst/>
            <a:gdLst>
              <a:gd name="connsiteX0" fmla="*/ 0 w 1827593"/>
              <a:gd name="connsiteY0" fmla="*/ 0 h 1395714"/>
              <a:gd name="connsiteX1" fmla="*/ 1827593 w 1827593"/>
              <a:gd name="connsiteY1" fmla="*/ 868952 h 1395714"/>
              <a:gd name="connsiteX2" fmla="*/ 1173650 w 1827593"/>
              <a:gd name="connsiteY2" fmla="*/ 1395714 h 1395714"/>
              <a:gd name="connsiteX3" fmla="*/ 1117362 w 1827593"/>
              <a:gd name="connsiteY3" fmla="*/ 1395714 h 1395714"/>
              <a:gd name="connsiteX4" fmla="*/ 1024833 w 1827593"/>
              <a:gd name="connsiteY4" fmla="*/ 1295123 h 1395714"/>
              <a:gd name="connsiteX5" fmla="*/ 25275 w 1827593"/>
              <a:gd name="connsiteY5" fmla="*/ 879499 h 1395714"/>
              <a:gd name="connsiteX6" fmla="*/ 16619 w 1827593"/>
              <a:gd name="connsiteY6" fmla="*/ 879854 h 139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7593" h="1395714">
                <a:moveTo>
                  <a:pt x="0" y="0"/>
                </a:moveTo>
                <a:cubicBezTo>
                  <a:pt x="704999" y="277"/>
                  <a:pt x="1377669" y="320107"/>
                  <a:pt x="1827593" y="868952"/>
                </a:cubicBezTo>
                <a:lnTo>
                  <a:pt x="1173650" y="1395714"/>
                </a:lnTo>
                <a:lnTo>
                  <a:pt x="1117362" y="1395714"/>
                </a:lnTo>
                <a:lnTo>
                  <a:pt x="1024833" y="1295123"/>
                </a:lnTo>
                <a:cubicBezTo>
                  <a:pt x="765512" y="1041405"/>
                  <a:pt x="412702" y="883209"/>
                  <a:pt x="25275" y="879499"/>
                </a:cubicBezTo>
                <a:lnTo>
                  <a:pt x="16619" y="879854"/>
                </a:lnTo>
                <a:close/>
              </a:path>
            </a:pathLst>
          </a:custGeom>
          <a:noFill/>
          <a:extLst>
            <a:ext uri="{909E8E84-426E-40DD-AFC4-6F175D3DCCD1}">
              <a14:hiddenFill xmlns:a14="http://schemas.microsoft.com/office/drawing/2010/main">
                <a:solidFill>
                  <a:srgbClr val="FFFFFF"/>
                </a:solidFill>
              </a14:hiddenFill>
            </a:ext>
          </a:extLst>
        </p:spPr>
      </p:pic>
      <p:pic>
        <p:nvPicPr>
          <p:cNvPr id="93" name="Picture 92" descr="a white dice with a blue arrow on it">
            <a:extLst>
              <a:ext uri="{FF2B5EF4-FFF2-40B4-BE49-F238E27FC236}">
                <a16:creationId xmlns:a16="http://schemas.microsoft.com/office/drawing/2014/main" id="{97162121-B559-78CD-1045-91E815EA71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1908" t="9461" r="27338" b="17654"/>
          <a:stretch>
            <a:fillRect/>
          </a:stretch>
        </p:blipFill>
        <p:spPr bwMode="auto">
          <a:xfrm rot="14427688">
            <a:off x="-1631167" y="1501567"/>
            <a:ext cx="1178900" cy="1925384"/>
          </a:xfrm>
          <a:custGeom>
            <a:avLst/>
            <a:gdLst>
              <a:gd name="connsiteX0" fmla="*/ 682364 w 1178900"/>
              <a:gd name="connsiteY0" fmla="*/ 0 h 1925384"/>
              <a:gd name="connsiteX1" fmla="*/ 1121820 w 1178900"/>
              <a:gd name="connsiteY1" fmla="*/ 1925384 h 1925384"/>
              <a:gd name="connsiteX2" fmla="*/ 269949 w 1178900"/>
              <a:gd name="connsiteY2" fmla="*/ 1730950 h 1925384"/>
              <a:gd name="connsiteX3" fmla="*/ 276653 w 1178900"/>
              <a:gd name="connsiteY3" fmla="*/ 1704709 h 1925384"/>
              <a:gd name="connsiteX4" fmla="*/ 305096 w 1178900"/>
              <a:gd name="connsiteY4" fmla="*/ 1420754 h 1925384"/>
              <a:gd name="connsiteX5" fmla="*/ 65999 w 1178900"/>
              <a:gd name="connsiteY5" fmla="*/ 632992 h 1925384"/>
              <a:gd name="connsiteX6" fmla="*/ 0 w 1178900"/>
              <a:gd name="connsiteY6" fmla="*/ 544167 h 192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8900" h="1925384">
                <a:moveTo>
                  <a:pt x="682364" y="0"/>
                </a:moveTo>
                <a:cubicBezTo>
                  <a:pt x="1114189" y="541492"/>
                  <a:pt x="1275936" y="1250155"/>
                  <a:pt x="1121820" y="1925384"/>
                </a:cubicBezTo>
                <a:lnTo>
                  <a:pt x="269949" y="1730950"/>
                </a:lnTo>
                <a:lnTo>
                  <a:pt x="276653" y="1704709"/>
                </a:lnTo>
                <a:cubicBezTo>
                  <a:pt x="295302" y="1612989"/>
                  <a:pt x="305096" y="1518023"/>
                  <a:pt x="305096" y="1420754"/>
                </a:cubicBezTo>
                <a:cubicBezTo>
                  <a:pt x="305096" y="1128949"/>
                  <a:pt x="216952" y="857863"/>
                  <a:pt x="65999" y="632992"/>
                </a:cubicBezTo>
                <a:lnTo>
                  <a:pt x="0" y="544167"/>
                </a:ln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A0F8E97-F832-5AD2-D711-FA9516F53E34}"/>
              </a:ext>
            </a:extLst>
          </p:cNvPr>
          <p:cNvSpPr txBox="1"/>
          <p:nvPr/>
        </p:nvSpPr>
        <p:spPr>
          <a:xfrm>
            <a:off x="4236868" y="372550"/>
            <a:ext cx="7757012" cy="830997"/>
          </a:xfrm>
          <a:prstGeom prst="rect">
            <a:avLst/>
          </a:prstGeom>
          <a:noFill/>
        </p:spPr>
        <p:txBody>
          <a:bodyPr wrap="square" rtlCol="0">
            <a:spAutoFit/>
          </a:bodyPr>
          <a:lstStyle/>
          <a:p>
            <a:r>
              <a:rPr lang="en-IN" sz="4800" b="1" i="0" u="sng" dirty="0" err="1">
                <a:solidFill>
                  <a:schemeClr val="bg1"/>
                </a:solidFill>
                <a:effectLst/>
                <a:latin typeface="Centaur" panose="02030504050205020304" pitchFamily="18" charset="0"/>
              </a:rPr>
              <a:t>Todo</a:t>
            </a:r>
            <a:r>
              <a:rPr lang="en-IN" sz="4800" b="1" i="0" u="sng" dirty="0">
                <a:solidFill>
                  <a:schemeClr val="bg1"/>
                </a:solidFill>
                <a:effectLst/>
                <a:latin typeface="Centaur" panose="02030504050205020304" pitchFamily="18" charset="0"/>
              </a:rPr>
              <a:t> Integration in Chatbots</a:t>
            </a:r>
            <a:endParaRPr lang="en-IN" sz="4800" b="1" u="sng" dirty="0">
              <a:solidFill>
                <a:schemeClr val="bg1"/>
              </a:solidFill>
              <a:latin typeface="Centaur" panose="02030504050205020304" pitchFamily="18" charset="0"/>
            </a:endParaRPr>
          </a:p>
        </p:txBody>
      </p:sp>
      <p:sp>
        <p:nvSpPr>
          <p:cNvPr id="5" name="TextBox 4">
            <a:extLst>
              <a:ext uri="{FF2B5EF4-FFF2-40B4-BE49-F238E27FC236}">
                <a16:creationId xmlns:a16="http://schemas.microsoft.com/office/drawing/2014/main" id="{E1CB2DE7-0E11-792D-4FED-871C068D1D3C}"/>
              </a:ext>
            </a:extLst>
          </p:cNvPr>
          <p:cNvSpPr txBox="1"/>
          <p:nvPr/>
        </p:nvSpPr>
        <p:spPr>
          <a:xfrm>
            <a:off x="4175908" y="1268482"/>
            <a:ext cx="7520792" cy="4154984"/>
          </a:xfrm>
          <a:prstGeom prst="rect">
            <a:avLst/>
          </a:prstGeom>
          <a:noFill/>
        </p:spPr>
        <p:txBody>
          <a:bodyPr wrap="square" rtlCol="0">
            <a:spAutoFit/>
          </a:bodyPr>
          <a:lstStyle/>
          <a:p>
            <a:endParaRPr lang="en-US" sz="2400" b="0" i="1" dirty="0">
              <a:solidFill>
                <a:schemeClr val="bg1"/>
              </a:solidFill>
              <a:effectLst/>
              <a:latin typeface="Centaur" panose="02030504050205020304" pitchFamily="18" charset="0"/>
            </a:endParaRPr>
          </a:p>
          <a:p>
            <a:r>
              <a:rPr lang="en-US" sz="2400" i="1" dirty="0">
                <a:solidFill>
                  <a:schemeClr val="bg1"/>
                </a:solidFill>
                <a:effectLst/>
                <a:latin typeface="Centaur" panose="02030504050205020304" pitchFamily="18" charset="0"/>
              </a:rPr>
              <a:t>Understand how chatbots can help users create, organize, and track their tasks efficiently within the chat interface. Explore studies that discuss features such as task creation, due dates, reminders, priority settings, categorization, and task completion tracking.</a:t>
            </a:r>
          </a:p>
          <a:p>
            <a:r>
              <a:rPr lang="en-IN" sz="2400" i="1" dirty="0">
                <a:solidFill>
                  <a:schemeClr val="bg1"/>
                </a:solidFill>
                <a:latin typeface="Centaur" panose="02030504050205020304" pitchFamily="18" charset="0"/>
              </a:rPr>
              <a:t>/Create command can be used to create a </a:t>
            </a:r>
            <a:r>
              <a:rPr lang="en-IN" sz="2400" i="1" dirty="0" err="1">
                <a:solidFill>
                  <a:schemeClr val="bg1"/>
                </a:solidFill>
                <a:latin typeface="Centaur" panose="02030504050205020304" pitchFamily="18" charset="0"/>
              </a:rPr>
              <a:t>todo</a:t>
            </a:r>
            <a:r>
              <a:rPr lang="en-IN" sz="2400" i="1" dirty="0">
                <a:solidFill>
                  <a:schemeClr val="bg1"/>
                </a:solidFill>
                <a:latin typeface="Centaur" panose="02030504050205020304" pitchFamily="18" charset="0"/>
              </a:rPr>
              <a:t> which can be viewed later and if done, can also be cleared.</a:t>
            </a:r>
          </a:p>
          <a:p>
            <a:r>
              <a:rPr lang="en-IN" sz="2400" i="1" dirty="0">
                <a:solidFill>
                  <a:schemeClr val="bg1"/>
                </a:solidFill>
                <a:latin typeface="Centaur" panose="02030504050205020304" pitchFamily="18" charset="0"/>
              </a:rPr>
              <a:t>Python programming was used to stored the user entered data into the telegram bot and to perform specific task like /view and /clear.</a:t>
            </a:r>
          </a:p>
        </p:txBody>
      </p:sp>
      <p:pic>
        <p:nvPicPr>
          <p:cNvPr id="7" name="Graphic 6" descr="Checkmark with solid fill">
            <a:extLst>
              <a:ext uri="{FF2B5EF4-FFF2-40B4-BE49-F238E27FC236}">
                <a16:creationId xmlns:a16="http://schemas.microsoft.com/office/drawing/2014/main" id="{72C285D9-2368-E952-3D66-21C1D7186F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82300" y="5589518"/>
            <a:ext cx="1268482" cy="1268482"/>
          </a:xfrm>
          <a:prstGeom prst="rect">
            <a:avLst/>
          </a:prstGeom>
        </p:spPr>
      </p:pic>
      <p:pic>
        <p:nvPicPr>
          <p:cNvPr id="9" name="Graphic 8" descr="Books with solid fill">
            <a:extLst>
              <a:ext uri="{FF2B5EF4-FFF2-40B4-BE49-F238E27FC236}">
                <a16:creationId xmlns:a16="http://schemas.microsoft.com/office/drawing/2014/main" id="{1814FB03-3FEB-CBFA-46BA-C42BDF0B1BE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51620" y="5665442"/>
            <a:ext cx="1192558" cy="1192558"/>
          </a:xfrm>
          <a:prstGeom prst="rect">
            <a:avLst/>
          </a:prstGeom>
        </p:spPr>
      </p:pic>
      <p:pic>
        <p:nvPicPr>
          <p:cNvPr id="11" name="Graphic 10" descr="Newspaper with solid fill">
            <a:extLst>
              <a:ext uri="{FF2B5EF4-FFF2-40B4-BE49-F238E27FC236}">
                <a16:creationId xmlns:a16="http://schemas.microsoft.com/office/drawing/2014/main" id="{33F04575-C387-A124-59D2-6B60993206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108960" y="372550"/>
            <a:ext cx="914400" cy="914400"/>
          </a:xfrm>
          <a:prstGeom prst="rect">
            <a:avLst/>
          </a:prstGeom>
        </p:spPr>
      </p:pic>
      <p:sp>
        <p:nvSpPr>
          <p:cNvPr id="12" name="TextBox 11">
            <a:extLst>
              <a:ext uri="{FF2B5EF4-FFF2-40B4-BE49-F238E27FC236}">
                <a16:creationId xmlns:a16="http://schemas.microsoft.com/office/drawing/2014/main" id="{7215F0E2-F8E7-166D-D935-0B8E3C2FF1E5}"/>
              </a:ext>
            </a:extLst>
          </p:cNvPr>
          <p:cNvSpPr txBox="1"/>
          <p:nvPr/>
        </p:nvSpPr>
        <p:spPr>
          <a:xfrm>
            <a:off x="12595422" y="372549"/>
            <a:ext cx="7757012" cy="830997"/>
          </a:xfrm>
          <a:prstGeom prst="rect">
            <a:avLst/>
          </a:prstGeom>
          <a:noFill/>
        </p:spPr>
        <p:txBody>
          <a:bodyPr wrap="square" rtlCol="0">
            <a:spAutoFit/>
          </a:bodyPr>
          <a:lstStyle/>
          <a:p>
            <a:r>
              <a:rPr lang="en-IN" sz="4800" b="1" u="sng" dirty="0" err="1">
                <a:solidFill>
                  <a:schemeClr val="bg1"/>
                </a:solidFill>
                <a:latin typeface="Centaur" panose="02030504050205020304" pitchFamily="18" charset="0"/>
              </a:rPr>
              <a:t>ChatGPT</a:t>
            </a:r>
            <a:r>
              <a:rPr lang="en-IN" sz="4800" b="1" i="0" u="sng" dirty="0">
                <a:solidFill>
                  <a:schemeClr val="bg1"/>
                </a:solidFill>
                <a:effectLst/>
                <a:latin typeface="Centaur" panose="02030504050205020304" pitchFamily="18" charset="0"/>
              </a:rPr>
              <a:t> in Chatbots</a:t>
            </a:r>
            <a:endParaRPr lang="en-IN" sz="4800" b="1" u="sng" dirty="0">
              <a:solidFill>
                <a:schemeClr val="bg1"/>
              </a:solidFill>
              <a:latin typeface="Centaur" panose="02030504050205020304" pitchFamily="18" charset="0"/>
            </a:endParaRPr>
          </a:p>
        </p:txBody>
      </p:sp>
      <p:pic>
        <p:nvPicPr>
          <p:cNvPr id="13" name="Graphic 12" descr="Robot with solid fill">
            <a:extLst>
              <a:ext uri="{FF2B5EF4-FFF2-40B4-BE49-F238E27FC236}">
                <a16:creationId xmlns:a16="http://schemas.microsoft.com/office/drawing/2014/main" id="{E73663F0-B418-A25D-7896-8E41216B395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41931" y="-2258914"/>
            <a:ext cx="1513432" cy="1513432"/>
          </a:xfrm>
          <a:prstGeom prst="rect">
            <a:avLst/>
          </a:prstGeom>
        </p:spPr>
      </p:pic>
      <p:pic>
        <p:nvPicPr>
          <p:cNvPr id="14" name="Graphic 13" descr="Brain with solid fill">
            <a:extLst>
              <a:ext uri="{FF2B5EF4-FFF2-40B4-BE49-F238E27FC236}">
                <a16:creationId xmlns:a16="http://schemas.microsoft.com/office/drawing/2014/main" id="{B059C88E-4109-90A1-1025-F2591AD5ED8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018520" y="8057271"/>
            <a:ext cx="1356360" cy="1356360"/>
          </a:xfrm>
          <a:prstGeom prst="rect">
            <a:avLst/>
          </a:prstGeom>
        </p:spPr>
      </p:pic>
      <p:pic>
        <p:nvPicPr>
          <p:cNvPr id="15" name="Graphic 14" descr="Statistics with solid fill">
            <a:extLst>
              <a:ext uri="{FF2B5EF4-FFF2-40B4-BE49-F238E27FC236}">
                <a16:creationId xmlns:a16="http://schemas.microsoft.com/office/drawing/2014/main" id="{FB5CCB15-3716-AA57-04FD-B69C9F45ADF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687968" y="8145149"/>
            <a:ext cx="1223872" cy="1223872"/>
          </a:xfrm>
          <a:prstGeom prst="rect">
            <a:avLst/>
          </a:prstGeom>
        </p:spPr>
      </p:pic>
      <p:sp>
        <p:nvSpPr>
          <p:cNvPr id="2" name="TextBox 1">
            <a:extLst>
              <a:ext uri="{FF2B5EF4-FFF2-40B4-BE49-F238E27FC236}">
                <a16:creationId xmlns:a16="http://schemas.microsoft.com/office/drawing/2014/main" id="{33CF6F66-65F9-1749-1811-6B0CE4BF2507}"/>
              </a:ext>
            </a:extLst>
          </p:cNvPr>
          <p:cNvSpPr txBox="1"/>
          <p:nvPr/>
        </p:nvSpPr>
        <p:spPr>
          <a:xfrm>
            <a:off x="31129" y="3315557"/>
            <a:ext cx="1295252" cy="461665"/>
          </a:xfrm>
          <a:prstGeom prst="rect">
            <a:avLst/>
          </a:prstGeom>
          <a:noFill/>
        </p:spPr>
        <p:txBody>
          <a:bodyPr wrap="square" rtlCol="0">
            <a:spAutoFit/>
          </a:bodyPr>
          <a:lstStyle/>
          <a:p>
            <a:r>
              <a:rPr lang="en-IN" sz="2400" b="1" dirty="0">
                <a:solidFill>
                  <a:schemeClr val="bg1"/>
                </a:solidFill>
                <a:latin typeface="Centaur" panose="02030504050205020304" pitchFamily="18" charset="0"/>
              </a:rPr>
              <a:t>Content</a:t>
            </a:r>
          </a:p>
        </p:txBody>
      </p:sp>
    </p:spTree>
    <p:extLst>
      <p:ext uri="{BB962C8B-B14F-4D97-AF65-F5344CB8AC3E}">
        <p14:creationId xmlns:p14="http://schemas.microsoft.com/office/powerpoint/2010/main" val="3681369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100" name="Picture 99" descr="To Do List - Apps on Google Play">
            <a:extLst>
              <a:ext uri="{FF2B5EF4-FFF2-40B4-BE49-F238E27FC236}">
                <a16:creationId xmlns:a16="http://schemas.microsoft.com/office/drawing/2014/main" id="{024DD13D-24F7-5461-79C5-AFB591471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47" t="16286" r="14396" b="16680"/>
          <a:stretch>
            <a:fillRect/>
          </a:stretch>
        </p:blipFill>
        <p:spPr bwMode="auto">
          <a:xfrm rot="8475122">
            <a:off x="1010237" y="3499461"/>
            <a:ext cx="1776323" cy="1449326"/>
          </a:xfrm>
          <a:custGeom>
            <a:avLst/>
            <a:gdLst>
              <a:gd name="connsiteX0" fmla="*/ 1776323 w 1776323"/>
              <a:gd name="connsiteY0" fmla="*/ 858468 h 1449326"/>
              <a:gd name="connsiteX1" fmla="*/ 1688200 w 1776323"/>
              <a:gd name="connsiteY1" fmla="*/ 863180 h 1449326"/>
              <a:gd name="connsiteX2" fmla="*/ 1157683 w 1776323"/>
              <a:gd name="connsiteY2" fmla="*/ 1029832 h 1449326"/>
              <a:gd name="connsiteX3" fmla="*/ 734268 w 1776323"/>
              <a:gd name="connsiteY3" fmla="*/ 1390307 h 1449326"/>
              <a:gd name="connsiteX4" fmla="*/ 692618 w 1776323"/>
              <a:gd name="connsiteY4" fmla="*/ 1449326 h 1449326"/>
              <a:gd name="connsiteX5" fmla="*/ 0 w 1776323"/>
              <a:gd name="connsiteY5" fmla="*/ 961799 h 1449326"/>
              <a:gd name="connsiteX6" fmla="*/ 1724868 w 1776323"/>
              <a:gd name="connsiteY6" fmla="*/ 0 h 14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323" h="1449326">
                <a:moveTo>
                  <a:pt x="1776323" y="858468"/>
                </a:moveTo>
                <a:lnTo>
                  <a:pt x="1688200" y="863180"/>
                </a:lnTo>
                <a:cubicBezTo>
                  <a:pt x="1507117" y="881784"/>
                  <a:pt x="1326870" y="936342"/>
                  <a:pt x="1157683" y="1029832"/>
                </a:cubicBezTo>
                <a:cubicBezTo>
                  <a:pt x="988496" y="1123321"/>
                  <a:pt x="846386" y="1246895"/>
                  <a:pt x="734268" y="1390307"/>
                </a:cubicBezTo>
                <a:lnTo>
                  <a:pt x="692618" y="1449326"/>
                </a:lnTo>
                <a:lnTo>
                  <a:pt x="0" y="961799"/>
                </a:lnTo>
                <a:cubicBezTo>
                  <a:pt x="398655" y="395441"/>
                  <a:pt x="1033515" y="41438"/>
                  <a:pt x="1724868" y="0"/>
                </a:cubicBezTo>
                <a:close/>
              </a:path>
            </a:pathLst>
          </a:custGeom>
          <a:noFill/>
          <a:extLst>
            <a:ext uri="{909E8E84-426E-40DD-AFC4-6F175D3DCCD1}">
              <a14:hiddenFill xmlns:a14="http://schemas.microsoft.com/office/drawing/2010/main">
                <a:solidFill>
                  <a:srgbClr val="FFFFFF"/>
                </a:solidFill>
              </a14:hiddenFill>
            </a:ext>
          </a:extLst>
        </p:spPr>
      </p:pic>
      <p:pic>
        <p:nvPicPr>
          <p:cNvPr id="98" name="Picture 97" descr="12 Cool Things You Can Do with ChatGPT | Beebom">
            <a:extLst>
              <a:ext uri="{FF2B5EF4-FFF2-40B4-BE49-F238E27FC236}">
                <a16:creationId xmlns:a16="http://schemas.microsoft.com/office/drawing/2014/main" id="{ED9638CC-A402-1FE6-8238-0C54D6BEF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27" t="1367" r="25905" b="5340"/>
          <a:stretch>
            <a:fillRect/>
          </a:stretch>
        </p:blipFill>
        <p:spPr bwMode="auto">
          <a:xfrm rot="20926288">
            <a:off x="1413319" y="1265489"/>
            <a:ext cx="1525056" cy="2280923"/>
          </a:xfrm>
          <a:custGeom>
            <a:avLst/>
            <a:gdLst>
              <a:gd name="connsiteX0" fmla="*/ 0 w 1255159"/>
              <a:gd name="connsiteY0" fmla="*/ 596358 h 1877257"/>
              <a:gd name="connsiteX1" fmla="*/ 621738 w 1255159"/>
              <a:gd name="connsiteY1" fmla="*/ 0 h 1877257"/>
              <a:gd name="connsiteX2" fmla="*/ 1235033 w 1255159"/>
              <a:gd name="connsiteY2" fmla="*/ 1877257 h 1877257"/>
              <a:gd name="connsiteX3" fmla="*/ 395232 w 1255159"/>
              <a:gd name="connsiteY3" fmla="*/ 1764872 h 1877257"/>
              <a:gd name="connsiteX4" fmla="*/ 403022 w 1255159"/>
              <a:gd name="connsiteY4" fmla="*/ 1707193 h 1877257"/>
              <a:gd name="connsiteX5" fmla="*/ 89943 w 1255159"/>
              <a:gd name="connsiteY5" fmla="*/ 695857 h 187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59" h="1877257">
                <a:moveTo>
                  <a:pt x="0" y="596358"/>
                </a:moveTo>
                <a:lnTo>
                  <a:pt x="621738" y="0"/>
                </a:lnTo>
                <a:cubicBezTo>
                  <a:pt x="1101167" y="499834"/>
                  <a:pt x="1326898" y="1190782"/>
                  <a:pt x="1235033" y="1877257"/>
                </a:cubicBezTo>
                <a:lnTo>
                  <a:pt x="395232" y="1764872"/>
                </a:lnTo>
                <a:lnTo>
                  <a:pt x="403022" y="1707193"/>
                </a:lnTo>
                <a:cubicBezTo>
                  <a:pt x="433860" y="1346781"/>
                  <a:pt x="323776" y="981853"/>
                  <a:pt x="89943" y="695857"/>
                </a:cubicBezTo>
                <a:close/>
              </a:path>
            </a:pathLst>
          </a:custGeom>
          <a:noFill/>
          <a:extLst>
            <a:ext uri="{909E8E84-426E-40DD-AFC4-6F175D3DCCD1}">
              <a14:hiddenFill xmlns:a14="http://schemas.microsoft.com/office/drawing/2010/main">
                <a:solidFill>
                  <a:srgbClr val="FFFFFF"/>
                </a:solidFill>
              </a14:hiddenFill>
            </a:ext>
          </a:extLst>
        </p:spPr>
      </p:pic>
      <p:pic>
        <p:nvPicPr>
          <p:cNvPr id="97" name="Picture 96" descr="How To Using Telegram Bot And PHP To Send A Message?">
            <a:extLst>
              <a:ext uri="{FF2B5EF4-FFF2-40B4-BE49-F238E27FC236}">
                <a16:creationId xmlns:a16="http://schemas.microsoft.com/office/drawing/2014/main" id="{27D559A3-2CD3-18E4-7D2D-E9EA77BDC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627" t="25995" r="19235" b="18854"/>
          <a:stretch>
            <a:fillRect/>
          </a:stretch>
        </p:blipFill>
        <p:spPr bwMode="auto">
          <a:xfrm rot="9789199">
            <a:off x="-290289" y="4772605"/>
            <a:ext cx="1974884" cy="1005087"/>
          </a:xfrm>
          <a:custGeom>
            <a:avLst/>
            <a:gdLst>
              <a:gd name="connsiteX0" fmla="*/ 1597506 w 1974884"/>
              <a:gd name="connsiteY0" fmla="*/ 1005087 h 1005087"/>
              <a:gd name="connsiteX1" fmla="*/ 1489936 w 1974884"/>
              <a:gd name="connsiteY1" fmla="*/ 955286 h 1005087"/>
              <a:gd name="connsiteX2" fmla="*/ 431249 w 1974884"/>
              <a:gd name="connsiteY2" fmla="*/ 956551 h 1005087"/>
              <a:gd name="connsiteX3" fmla="*/ 365100 w 1974884"/>
              <a:gd name="connsiteY3" fmla="*/ 987342 h 1005087"/>
              <a:gd name="connsiteX4" fmla="*/ 0 w 1974884"/>
              <a:gd name="connsiteY4" fmla="*/ 221508 h 1005087"/>
              <a:gd name="connsiteX5" fmla="*/ 1974884 w 1974884"/>
              <a:gd name="connsiteY5" fmla="*/ 229281 h 100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4884" h="1005087">
                <a:moveTo>
                  <a:pt x="1597506" y="1005087"/>
                </a:moveTo>
                <a:lnTo>
                  <a:pt x="1489936" y="955286"/>
                </a:lnTo>
                <a:cubicBezTo>
                  <a:pt x="1147416" y="816896"/>
                  <a:pt x="766260" y="820110"/>
                  <a:pt x="431249" y="956551"/>
                </a:cubicBezTo>
                <a:lnTo>
                  <a:pt x="365100" y="987342"/>
                </a:lnTo>
                <a:lnTo>
                  <a:pt x="0" y="221508"/>
                </a:lnTo>
                <a:cubicBezTo>
                  <a:pt x="625184" y="-76538"/>
                  <a:pt x="1352066" y="-73677"/>
                  <a:pt x="1974884" y="229281"/>
                </a:cubicBezTo>
                <a:close/>
              </a:path>
            </a:pathLst>
          </a:custGeom>
          <a:noFill/>
          <a:extLst>
            <a:ext uri="{909E8E84-426E-40DD-AFC4-6F175D3DCCD1}">
              <a14:hiddenFill xmlns:a14="http://schemas.microsoft.com/office/drawing/2010/main">
                <a:solidFill>
                  <a:srgbClr val="FFFFFF"/>
                </a:solidFill>
              </a14:hiddenFill>
            </a:ext>
          </a:extLst>
        </p:spPr>
      </p:pic>
      <p:pic>
        <p:nvPicPr>
          <p:cNvPr id="96" name="Picture 95" descr="a blue button with a white arrow on it">
            <a:extLst>
              <a:ext uri="{FF2B5EF4-FFF2-40B4-BE49-F238E27FC236}">
                <a16:creationId xmlns:a16="http://schemas.microsoft.com/office/drawing/2014/main" id="{210DE6BB-F73E-AAA4-0738-E1AB6326A4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165" t="5588" r="32986" b="8593"/>
          <a:stretch>
            <a:fillRect/>
          </a:stretch>
        </p:blipFill>
        <p:spPr bwMode="auto">
          <a:xfrm rot="17539662">
            <a:off x="-1429134" y="4012800"/>
            <a:ext cx="1166815" cy="1925609"/>
          </a:xfrm>
          <a:custGeom>
            <a:avLst/>
            <a:gdLst>
              <a:gd name="connsiteX0" fmla="*/ 495809 w 1166815"/>
              <a:gd name="connsiteY0" fmla="*/ 0 h 1925609"/>
              <a:gd name="connsiteX1" fmla="*/ 1166815 w 1166815"/>
              <a:gd name="connsiteY1" fmla="*/ 534546 h 1925609"/>
              <a:gd name="connsiteX2" fmla="*/ 1102185 w 1166815"/>
              <a:gd name="connsiteY2" fmla="*/ 621526 h 1925609"/>
              <a:gd name="connsiteX3" fmla="*/ 863087 w 1166815"/>
              <a:gd name="connsiteY3" fmla="*/ 1409289 h 1925609"/>
              <a:gd name="connsiteX4" fmla="*/ 891530 w 1166815"/>
              <a:gd name="connsiteY4" fmla="*/ 1693244 h 1925609"/>
              <a:gd name="connsiteX5" fmla="*/ 901552 w 1166815"/>
              <a:gd name="connsiteY5" fmla="*/ 1732468 h 1925609"/>
              <a:gd name="connsiteX6" fmla="*/ 57341 w 1166815"/>
              <a:gd name="connsiteY6" fmla="*/ 1925609 h 1925609"/>
              <a:gd name="connsiteX7" fmla="*/ 495809 w 1166815"/>
              <a:gd name="connsiteY7" fmla="*/ 0 h 192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6815" h="1925609">
                <a:moveTo>
                  <a:pt x="495809" y="0"/>
                </a:moveTo>
                <a:lnTo>
                  <a:pt x="1166815" y="534546"/>
                </a:lnTo>
                <a:lnTo>
                  <a:pt x="1102185" y="621526"/>
                </a:lnTo>
                <a:cubicBezTo>
                  <a:pt x="951231" y="846398"/>
                  <a:pt x="863087" y="1117484"/>
                  <a:pt x="863087" y="1409289"/>
                </a:cubicBezTo>
                <a:cubicBezTo>
                  <a:pt x="863087" y="1506558"/>
                  <a:pt x="872881" y="1601524"/>
                  <a:pt x="891530" y="1693244"/>
                </a:cubicBezTo>
                <a:lnTo>
                  <a:pt x="901552" y="1732468"/>
                </a:lnTo>
                <a:lnTo>
                  <a:pt x="57341" y="1925609"/>
                </a:lnTo>
                <a:cubicBezTo>
                  <a:pt x="-97122" y="1250459"/>
                  <a:pt x="64262" y="541714"/>
                  <a:pt x="495809" y="0"/>
                </a:cubicBezTo>
                <a:close/>
              </a:path>
            </a:pathLst>
          </a:custGeom>
          <a:noFill/>
          <a:extLst>
            <a:ext uri="{909E8E84-426E-40DD-AFC4-6F175D3DCCD1}">
              <a14:hiddenFill xmlns:a14="http://schemas.microsoft.com/office/drawing/2010/main">
                <a:solidFill>
                  <a:srgbClr val="FFFFFF"/>
                </a:solidFill>
              </a14:hiddenFill>
            </a:ext>
          </a:extLst>
        </p:spPr>
      </p:pic>
      <p:pic>
        <p:nvPicPr>
          <p:cNvPr id="95" name="Picture 94" descr="a pile of colorful dice">
            <a:extLst>
              <a:ext uri="{FF2B5EF4-FFF2-40B4-BE49-F238E27FC236}">
                <a16:creationId xmlns:a16="http://schemas.microsoft.com/office/drawing/2014/main" id="{CF93CD99-914D-E101-EA63-AA3B6C1405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8704" t="21596" r="42600" b="23451"/>
          <a:stretch>
            <a:fillRect/>
          </a:stretch>
        </p:blipFill>
        <p:spPr bwMode="auto">
          <a:xfrm rot="17539662">
            <a:off x="-2483035" y="3118310"/>
            <a:ext cx="1779241" cy="1422541"/>
          </a:xfrm>
          <a:custGeom>
            <a:avLst/>
            <a:gdLst>
              <a:gd name="connsiteX0" fmla="*/ 1756501 w 1779241"/>
              <a:gd name="connsiteY0" fmla="*/ 0 h 1422541"/>
              <a:gd name="connsiteX1" fmla="*/ 1779241 w 1779241"/>
              <a:gd name="connsiteY1" fmla="*/ 876517 h 1422541"/>
              <a:gd name="connsiteX2" fmla="*/ 1650104 w 1779241"/>
              <a:gd name="connsiteY2" fmla="*/ 883079 h 1422541"/>
              <a:gd name="connsiteX3" fmla="*/ 712940 w 1779241"/>
              <a:gd name="connsiteY3" fmla="*/ 1388535 h 1422541"/>
              <a:gd name="connsiteX4" fmla="*/ 687672 w 1779241"/>
              <a:gd name="connsiteY4" fmla="*/ 1422541 h 1422541"/>
              <a:gd name="connsiteX5" fmla="*/ 0 w 1779241"/>
              <a:gd name="connsiteY5" fmla="*/ 902734 h 1422541"/>
              <a:gd name="connsiteX6" fmla="*/ 1756501 w 1779241"/>
              <a:gd name="connsiteY6" fmla="*/ 0 h 14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9241" h="1422541">
                <a:moveTo>
                  <a:pt x="1756501" y="0"/>
                </a:moveTo>
                <a:lnTo>
                  <a:pt x="1779241" y="876517"/>
                </a:lnTo>
                <a:lnTo>
                  <a:pt x="1650104" y="883079"/>
                </a:lnTo>
                <a:cubicBezTo>
                  <a:pt x="1273593" y="921561"/>
                  <a:pt x="941188" y="1110191"/>
                  <a:pt x="712940" y="1388535"/>
                </a:cubicBezTo>
                <a:lnTo>
                  <a:pt x="687672" y="1422541"/>
                </a:lnTo>
                <a:lnTo>
                  <a:pt x="0" y="902734"/>
                </a:lnTo>
                <a:cubicBezTo>
                  <a:pt x="417637" y="350225"/>
                  <a:pt x="1064141" y="17963"/>
                  <a:pt x="1756501" y="0"/>
                </a:cubicBezTo>
                <a:close/>
              </a:path>
            </a:pathLst>
          </a:custGeom>
          <a:noFill/>
          <a:extLst>
            <a:ext uri="{909E8E84-426E-40DD-AFC4-6F175D3DCCD1}">
              <a14:hiddenFill xmlns:a14="http://schemas.microsoft.com/office/drawing/2010/main">
                <a:solidFill>
                  <a:srgbClr val="FFFFFF"/>
                </a:solidFill>
              </a14:hiddenFill>
            </a:ext>
          </a:extLst>
        </p:spPr>
      </p:pic>
      <p:pic>
        <p:nvPicPr>
          <p:cNvPr id="94" name="Picture 93" descr="a blue illuminated sign with a white arrow on it">
            <a:extLst>
              <a:ext uri="{FF2B5EF4-FFF2-40B4-BE49-F238E27FC236}">
                <a16:creationId xmlns:a16="http://schemas.microsoft.com/office/drawing/2014/main" id="{2571DEE3-ED9F-4D64-76F6-6B6D8DDA94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4765" t="11389" r="19367"/>
          <a:stretch>
            <a:fillRect/>
          </a:stretch>
        </p:blipFill>
        <p:spPr bwMode="auto">
          <a:xfrm rot="17539662">
            <a:off x="-1831908" y="1475091"/>
            <a:ext cx="1827593" cy="1395714"/>
          </a:xfrm>
          <a:custGeom>
            <a:avLst/>
            <a:gdLst>
              <a:gd name="connsiteX0" fmla="*/ 0 w 1827593"/>
              <a:gd name="connsiteY0" fmla="*/ 0 h 1395714"/>
              <a:gd name="connsiteX1" fmla="*/ 1827593 w 1827593"/>
              <a:gd name="connsiteY1" fmla="*/ 868952 h 1395714"/>
              <a:gd name="connsiteX2" fmla="*/ 1173650 w 1827593"/>
              <a:gd name="connsiteY2" fmla="*/ 1395714 h 1395714"/>
              <a:gd name="connsiteX3" fmla="*/ 1117362 w 1827593"/>
              <a:gd name="connsiteY3" fmla="*/ 1395714 h 1395714"/>
              <a:gd name="connsiteX4" fmla="*/ 1024833 w 1827593"/>
              <a:gd name="connsiteY4" fmla="*/ 1295123 h 1395714"/>
              <a:gd name="connsiteX5" fmla="*/ 25275 w 1827593"/>
              <a:gd name="connsiteY5" fmla="*/ 879499 h 1395714"/>
              <a:gd name="connsiteX6" fmla="*/ 16619 w 1827593"/>
              <a:gd name="connsiteY6" fmla="*/ 879854 h 139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7593" h="1395714">
                <a:moveTo>
                  <a:pt x="0" y="0"/>
                </a:moveTo>
                <a:cubicBezTo>
                  <a:pt x="704999" y="277"/>
                  <a:pt x="1377669" y="320107"/>
                  <a:pt x="1827593" y="868952"/>
                </a:cubicBezTo>
                <a:lnTo>
                  <a:pt x="1173650" y="1395714"/>
                </a:lnTo>
                <a:lnTo>
                  <a:pt x="1117362" y="1395714"/>
                </a:lnTo>
                <a:lnTo>
                  <a:pt x="1024833" y="1295123"/>
                </a:lnTo>
                <a:cubicBezTo>
                  <a:pt x="765512" y="1041405"/>
                  <a:pt x="412702" y="883209"/>
                  <a:pt x="25275" y="879499"/>
                </a:cubicBezTo>
                <a:lnTo>
                  <a:pt x="16619" y="879854"/>
                </a:lnTo>
                <a:close/>
              </a:path>
            </a:pathLst>
          </a:custGeom>
          <a:noFill/>
          <a:extLst>
            <a:ext uri="{909E8E84-426E-40DD-AFC4-6F175D3DCCD1}">
              <a14:hiddenFill xmlns:a14="http://schemas.microsoft.com/office/drawing/2010/main">
                <a:solidFill>
                  <a:srgbClr val="FFFFFF"/>
                </a:solidFill>
              </a14:hiddenFill>
            </a:ext>
          </a:extLst>
        </p:spPr>
      </p:pic>
      <p:pic>
        <p:nvPicPr>
          <p:cNvPr id="93" name="Picture 92" descr="a white dice with a blue arrow on it">
            <a:extLst>
              <a:ext uri="{FF2B5EF4-FFF2-40B4-BE49-F238E27FC236}">
                <a16:creationId xmlns:a16="http://schemas.microsoft.com/office/drawing/2014/main" id="{97162121-B559-78CD-1045-91E815EA71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1908" t="9461" r="27338" b="17654"/>
          <a:stretch>
            <a:fillRect/>
          </a:stretch>
        </p:blipFill>
        <p:spPr bwMode="auto">
          <a:xfrm rot="17539662">
            <a:off x="-167881" y="896700"/>
            <a:ext cx="1178900" cy="1925384"/>
          </a:xfrm>
          <a:custGeom>
            <a:avLst/>
            <a:gdLst>
              <a:gd name="connsiteX0" fmla="*/ 682364 w 1178900"/>
              <a:gd name="connsiteY0" fmla="*/ 0 h 1925384"/>
              <a:gd name="connsiteX1" fmla="*/ 1121820 w 1178900"/>
              <a:gd name="connsiteY1" fmla="*/ 1925384 h 1925384"/>
              <a:gd name="connsiteX2" fmla="*/ 269949 w 1178900"/>
              <a:gd name="connsiteY2" fmla="*/ 1730950 h 1925384"/>
              <a:gd name="connsiteX3" fmla="*/ 276653 w 1178900"/>
              <a:gd name="connsiteY3" fmla="*/ 1704709 h 1925384"/>
              <a:gd name="connsiteX4" fmla="*/ 305096 w 1178900"/>
              <a:gd name="connsiteY4" fmla="*/ 1420754 h 1925384"/>
              <a:gd name="connsiteX5" fmla="*/ 65999 w 1178900"/>
              <a:gd name="connsiteY5" fmla="*/ 632992 h 1925384"/>
              <a:gd name="connsiteX6" fmla="*/ 0 w 1178900"/>
              <a:gd name="connsiteY6" fmla="*/ 544167 h 192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8900" h="1925384">
                <a:moveTo>
                  <a:pt x="682364" y="0"/>
                </a:moveTo>
                <a:cubicBezTo>
                  <a:pt x="1114189" y="541492"/>
                  <a:pt x="1275936" y="1250155"/>
                  <a:pt x="1121820" y="1925384"/>
                </a:cubicBezTo>
                <a:lnTo>
                  <a:pt x="269949" y="1730950"/>
                </a:lnTo>
                <a:lnTo>
                  <a:pt x="276653" y="1704709"/>
                </a:lnTo>
                <a:cubicBezTo>
                  <a:pt x="295302" y="1612989"/>
                  <a:pt x="305096" y="1518023"/>
                  <a:pt x="305096" y="1420754"/>
                </a:cubicBezTo>
                <a:cubicBezTo>
                  <a:pt x="305096" y="1128949"/>
                  <a:pt x="216952" y="857863"/>
                  <a:pt x="65999" y="632992"/>
                </a:cubicBezTo>
                <a:lnTo>
                  <a:pt x="0" y="544167"/>
                </a:ln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E6E333-1B51-1A0E-0DB9-DEC94C90E830}"/>
              </a:ext>
            </a:extLst>
          </p:cNvPr>
          <p:cNvSpPr txBox="1"/>
          <p:nvPr/>
        </p:nvSpPr>
        <p:spPr>
          <a:xfrm>
            <a:off x="4236868" y="372550"/>
            <a:ext cx="7757012" cy="830997"/>
          </a:xfrm>
          <a:prstGeom prst="rect">
            <a:avLst/>
          </a:prstGeom>
          <a:noFill/>
        </p:spPr>
        <p:txBody>
          <a:bodyPr wrap="square" rtlCol="0">
            <a:spAutoFit/>
          </a:bodyPr>
          <a:lstStyle/>
          <a:p>
            <a:r>
              <a:rPr lang="en-IN" sz="4800" b="1" u="sng" dirty="0" err="1">
                <a:solidFill>
                  <a:schemeClr val="bg1"/>
                </a:solidFill>
                <a:latin typeface="Centaur" panose="02030504050205020304" pitchFamily="18" charset="0"/>
              </a:rPr>
              <a:t>ChatGPT</a:t>
            </a:r>
            <a:r>
              <a:rPr lang="en-IN" sz="4800" b="1" i="0" u="sng" dirty="0">
                <a:solidFill>
                  <a:schemeClr val="bg1"/>
                </a:solidFill>
                <a:effectLst/>
                <a:latin typeface="Centaur" panose="02030504050205020304" pitchFamily="18" charset="0"/>
              </a:rPr>
              <a:t> in Chatbots</a:t>
            </a:r>
            <a:endParaRPr lang="en-IN" sz="4800" b="1" u="sng" dirty="0">
              <a:solidFill>
                <a:schemeClr val="bg1"/>
              </a:solidFill>
              <a:latin typeface="Centaur" panose="02030504050205020304" pitchFamily="18" charset="0"/>
            </a:endParaRPr>
          </a:p>
        </p:txBody>
      </p:sp>
      <p:sp>
        <p:nvSpPr>
          <p:cNvPr id="4" name="TextBox 3">
            <a:extLst>
              <a:ext uri="{FF2B5EF4-FFF2-40B4-BE49-F238E27FC236}">
                <a16:creationId xmlns:a16="http://schemas.microsoft.com/office/drawing/2014/main" id="{DC99BE0C-026C-DF08-62FD-1DB2334CCF57}"/>
              </a:ext>
            </a:extLst>
          </p:cNvPr>
          <p:cNvSpPr txBox="1"/>
          <p:nvPr/>
        </p:nvSpPr>
        <p:spPr>
          <a:xfrm>
            <a:off x="4175908" y="1268482"/>
            <a:ext cx="7520792" cy="4154984"/>
          </a:xfrm>
          <a:prstGeom prst="rect">
            <a:avLst/>
          </a:prstGeom>
          <a:noFill/>
        </p:spPr>
        <p:txBody>
          <a:bodyPr wrap="square" rtlCol="0">
            <a:spAutoFit/>
          </a:bodyPr>
          <a:lstStyle/>
          <a:p>
            <a:endParaRPr lang="en-US" sz="2400" b="0" i="1" dirty="0">
              <a:solidFill>
                <a:schemeClr val="bg1"/>
              </a:solidFill>
              <a:effectLst/>
              <a:latin typeface="Centaur" panose="02030504050205020304" pitchFamily="18" charset="0"/>
            </a:endParaRPr>
          </a:p>
          <a:p>
            <a:r>
              <a:rPr lang="en-US" sz="2400" b="0" i="1" dirty="0" err="1">
                <a:solidFill>
                  <a:schemeClr val="bg1"/>
                </a:solidFill>
                <a:effectLst/>
                <a:latin typeface="Centaur" panose="02030504050205020304" pitchFamily="18" charset="0"/>
              </a:rPr>
              <a:t>ChatGPT</a:t>
            </a:r>
            <a:r>
              <a:rPr lang="en-US" sz="2400" b="0" i="1" dirty="0">
                <a:solidFill>
                  <a:schemeClr val="bg1"/>
                </a:solidFill>
                <a:effectLst/>
                <a:latin typeface="Centaur" panose="02030504050205020304" pitchFamily="18" charset="0"/>
              </a:rPr>
              <a:t> in creating conversational AI agents, including Telegram chatbots. Understand the underlying architecture, training methodology, and capabilities of </a:t>
            </a:r>
            <a:r>
              <a:rPr lang="en-US" sz="2400" b="0" i="1" dirty="0" err="1">
                <a:solidFill>
                  <a:schemeClr val="bg1"/>
                </a:solidFill>
                <a:effectLst/>
                <a:latin typeface="Centaur" panose="02030504050205020304" pitchFamily="18" charset="0"/>
              </a:rPr>
              <a:t>ChatGPT</a:t>
            </a:r>
            <a:r>
              <a:rPr lang="en-US" sz="2400" b="0" i="1" dirty="0">
                <a:solidFill>
                  <a:schemeClr val="bg1"/>
                </a:solidFill>
                <a:effectLst/>
                <a:latin typeface="Centaur" panose="02030504050205020304" pitchFamily="18" charset="0"/>
              </a:rPr>
              <a:t> in generating human-like responses. Investigate literature that addresses ethical considerations in deploying </a:t>
            </a:r>
            <a:r>
              <a:rPr lang="en-US" sz="2400" b="0" i="1" dirty="0" err="1">
                <a:solidFill>
                  <a:schemeClr val="bg1"/>
                </a:solidFill>
                <a:effectLst/>
                <a:latin typeface="Centaur" panose="02030504050205020304" pitchFamily="18" charset="0"/>
              </a:rPr>
              <a:t>ChatGPT</a:t>
            </a:r>
            <a:r>
              <a:rPr lang="en-US" sz="2400" b="0" i="1" dirty="0">
                <a:solidFill>
                  <a:schemeClr val="bg1"/>
                </a:solidFill>
                <a:effectLst/>
                <a:latin typeface="Centaur" panose="02030504050205020304" pitchFamily="18" charset="0"/>
              </a:rPr>
              <a:t>-based Telegram chatbots. Explore discussions on responsible AI practices, transparency, bias mitigation, and user privacy to ensure the ethical use of AI in chatbot interactions. </a:t>
            </a:r>
          </a:p>
          <a:p>
            <a:r>
              <a:rPr lang="en-US" sz="2400" i="1" dirty="0" err="1">
                <a:solidFill>
                  <a:schemeClr val="bg1"/>
                </a:solidFill>
                <a:latin typeface="Centaur" panose="02030504050205020304" pitchFamily="18" charset="0"/>
              </a:rPr>
              <a:t>ChatGPT</a:t>
            </a:r>
            <a:r>
              <a:rPr lang="en-US" sz="2400" i="1" dirty="0">
                <a:solidFill>
                  <a:schemeClr val="bg1"/>
                </a:solidFill>
                <a:latin typeface="Centaur" panose="02030504050205020304" pitchFamily="18" charset="0"/>
              </a:rPr>
              <a:t> being optimum at its own it becomes </a:t>
            </a:r>
            <a:r>
              <a:rPr lang="en-US" sz="2400" i="1" dirty="0" err="1">
                <a:solidFill>
                  <a:schemeClr val="bg1"/>
                </a:solidFill>
                <a:latin typeface="Centaur" panose="02030504050205020304" pitchFamily="18" charset="0"/>
              </a:rPr>
              <a:t>conveinent</a:t>
            </a:r>
            <a:r>
              <a:rPr lang="en-US" sz="2400" i="1" dirty="0">
                <a:solidFill>
                  <a:schemeClr val="bg1"/>
                </a:solidFill>
                <a:latin typeface="Centaur" panose="02030504050205020304" pitchFamily="18" charset="0"/>
              </a:rPr>
              <a:t> to access it at platforms like telegram where user is mostly interacting</a:t>
            </a:r>
            <a:endParaRPr lang="en-IN" sz="2400" i="1" dirty="0">
              <a:solidFill>
                <a:schemeClr val="bg1"/>
              </a:solidFill>
              <a:latin typeface="Centaur" panose="02030504050205020304" pitchFamily="18" charset="0"/>
            </a:endParaRPr>
          </a:p>
        </p:txBody>
      </p:sp>
      <p:pic>
        <p:nvPicPr>
          <p:cNvPr id="5" name="Graphic 4" descr="Robot with solid fill">
            <a:extLst>
              <a:ext uri="{FF2B5EF4-FFF2-40B4-BE49-F238E27FC236}">
                <a16:creationId xmlns:a16="http://schemas.microsoft.com/office/drawing/2014/main" id="{51F601B7-E039-961C-0B0B-D2F2710555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27034" y="85701"/>
            <a:ext cx="1513432" cy="1513432"/>
          </a:xfrm>
          <a:prstGeom prst="rect">
            <a:avLst/>
          </a:prstGeom>
        </p:spPr>
      </p:pic>
      <p:pic>
        <p:nvPicPr>
          <p:cNvPr id="6" name="Graphic 5" descr="Brain with solid fill">
            <a:extLst>
              <a:ext uri="{FF2B5EF4-FFF2-40B4-BE49-F238E27FC236}">
                <a16:creationId xmlns:a16="http://schemas.microsoft.com/office/drawing/2014/main" id="{DB344FDC-C9A0-D41F-EB2E-10C5E9856D2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637520" y="5501640"/>
            <a:ext cx="1356360" cy="1356360"/>
          </a:xfrm>
          <a:prstGeom prst="rect">
            <a:avLst/>
          </a:prstGeom>
        </p:spPr>
      </p:pic>
      <p:pic>
        <p:nvPicPr>
          <p:cNvPr id="7" name="Graphic 6" descr="Statistics with solid fill">
            <a:extLst>
              <a:ext uri="{FF2B5EF4-FFF2-40B4-BE49-F238E27FC236}">
                <a16:creationId xmlns:a16="http://schemas.microsoft.com/office/drawing/2014/main" id="{06A5D2A1-1BA1-4107-C82E-3A5A0E461CD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06968" y="5589518"/>
            <a:ext cx="1223872" cy="1223872"/>
          </a:xfrm>
          <a:prstGeom prst="rect">
            <a:avLst/>
          </a:prstGeom>
        </p:spPr>
      </p:pic>
      <p:pic>
        <p:nvPicPr>
          <p:cNvPr id="9" name="Graphic 8" descr="Heartbeat with solid fill">
            <a:extLst>
              <a:ext uri="{FF2B5EF4-FFF2-40B4-BE49-F238E27FC236}">
                <a16:creationId xmlns:a16="http://schemas.microsoft.com/office/drawing/2014/main" id="{770E1F41-7361-3918-5DF3-FB69F984532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61620" y="8089210"/>
            <a:ext cx="1059077" cy="1059077"/>
          </a:xfrm>
          <a:prstGeom prst="rect">
            <a:avLst/>
          </a:prstGeom>
        </p:spPr>
      </p:pic>
      <p:pic>
        <p:nvPicPr>
          <p:cNvPr id="10" name="Graphic 9" descr="Medical with solid fill">
            <a:extLst>
              <a:ext uri="{FF2B5EF4-FFF2-40B4-BE49-F238E27FC236}">
                <a16:creationId xmlns:a16="http://schemas.microsoft.com/office/drawing/2014/main" id="{ED0F3641-0C2A-085B-3F3B-9CB3E82E9CA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085733" y="8312053"/>
            <a:ext cx="1106267" cy="1106267"/>
          </a:xfrm>
          <a:prstGeom prst="rect">
            <a:avLst/>
          </a:prstGeom>
        </p:spPr>
      </p:pic>
      <p:pic>
        <p:nvPicPr>
          <p:cNvPr id="11" name="Graphic 10" descr="Heart with pulse with solid fill">
            <a:extLst>
              <a:ext uri="{FF2B5EF4-FFF2-40B4-BE49-F238E27FC236}">
                <a16:creationId xmlns:a16="http://schemas.microsoft.com/office/drawing/2014/main" id="{E282B898-3A36-512C-2A96-CCDE0AA985F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99982" y="-1988230"/>
            <a:ext cx="1140484" cy="1140484"/>
          </a:xfrm>
          <a:prstGeom prst="rect">
            <a:avLst/>
          </a:prstGeom>
        </p:spPr>
      </p:pic>
      <p:sp>
        <p:nvSpPr>
          <p:cNvPr id="2" name="TextBox 1">
            <a:extLst>
              <a:ext uri="{FF2B5EF4-FFF2-40B4-BE49-F238E27FC236}">
                <a16:creationId xmlns:a16="http://schemas.microsoft.com/office/drawing/2014/main" id="{2D4BD940-15F1-F0B8-BAB0-DC13E3C555B1}"/>
              </a:ext>
            </a:extLst>
          </p:cNvPr>
          <p:cNvSpPr txBox="1"/>
          <p:nvPr/>
        </p:nvSpPr>
        <p:spPr>
          <a:xfrm>
            <a:off x="31129" y="3315557"/>
            <a:ext cx="1295252" cy="461665"/>
          </a:xfrm>
          <a:prstGeom prst="rect">
            <a:avLst/>
          </a:prstGeom>
          <a:noFill/>
        </p:spPr>
        <p:txBody>
          <a:bodyPr wrap="square" rtlCol="0">
            <a:spAutoFit/>
          </a:bodyPr>
          <a:lstStyle/>
          <a:p>
            <a:r>
              <a:rPr lang="en-IN" sz="2400" b="1" dirty="0">
                <a:solidFill>
                  <a:schemeClr val="bg1"/>
                </a:solidFill>
                <a:latin typeface="Centaur" panose="02030504050205020304" pitchFamily="18" charset="0"/>
              </a:rPr>
              <a:t>Content</a:t>
            </a:r>
          </a:p>
        </p:txBody>
      </p:sp>
    </p:spTree>
    <p:extLst>
      <p:ext uri="{BB962C8B-B14F-4D97-AF65-F5344CB8AC3E}">
        <p14:creationId xmlns:p14="http://schemas.microsoft.com/office/powerpoint/2010/main" val="1088823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100" name="Picture 99" descr="To Do List - Apps on Google Play">
            <a:extLst>
              <a:ext uri="{FF2B5EF4-FFF2-40B4-BE49-F238E27FC236}">
                <a16:creationId xmlns:a16="http://schemas.microsoft.com/office/drawing/2014/main" id="{024DD13D-24F7-5461-79C5-AFB591471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47" t="16286" r="14396" b="16680"/>
          <a:stretch>
            <a:fillRect/>
          </a:stretch>
        </p:blipFill>
        <p:spPr bwMode="auto">
          <a:xfrm rot="11514995">
            <a:off x="-65097" y="4482305"/>
            <a:ext cx="1776323" cy="1449326"/>
          </a:xfrm>
          <a:custGeom>
            <a:avLst/>
            <a:gdLst>
              <a:gd name="connsiteX0" fmla="*/ 1776323 w 1776323"/>
              <a:gd name="connsiteY0" fmla="*/ 858468 h 1449326"/>
              <a:gd name="connsiteX1" fmla="*/ 1688200 w 1776323"/>
              <a:gd name="connsiteY1" fmla="*/ 863180 h 1449326"/>
              <a:gd name="connsiteX2" fmla="*/ 1157683 w 1776323"/>
              <a:gd name="connsiteY2" fmla="*/ 1029832 h 1449326"/>
              <a:gd name="connsiteX3" fmla="*/ 734268 w 1776323"/>
              <a:gd name="connsiteY3" fmla="*/ 1390307 h 1449326"/>
              <a:gd name="connsiteX4" fmla="*/ 692618 w 1776323"/>
              <a:gd name="connsiteY4" fmla="*/ 1449326 h 1449326"/>
              <a:gd name="connsiteX5" fmla="*/ 0 w 1776323"/>
              <a:gd name="connsiteY5" fmla="*/ 961799 h 1449326"/>
              <a:gd name="connsiteX6" fmla="*/ 1724868 w 1776323"/>
              <a:gd name="connsiteY6" fmla="*/ 0 h 14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323" h="1449326">
                <a:moveTo>
                  <a:pt x="1776323" y="858468"/>
                </a:moveTo>
                <a:lnTo>
                  <a:pt x="1688200" y="863180"/>
                </a:lnTo>
                <a:cubicBezTo>
                  <a:pt x="1507117" y="881784"/>
                  <a:pt x="1326870" y="936342"/>
                  <a:pt x="1157683" y="1029832"/>
                </a:cubicBezTo>
                <a:cubicBezTo>
                  <a:pt x="988496" y="1123321"/>
                  <a:pt x="846386" y="1246895"/>
                  <a:pt x="734268" y="1390307"/>
                </a:cubicBezTo>
                <a:lnTo>
                  <a:pt x="692618" y="1449326"/>
                </a:lnTo>
                <a:lnTo>
                  <a:pt x="0" y="961799"/>
                </a:lnTo>
                <a:cubicBezTo>
                  <a:pt x="398655" y="395441"/>
                  <a:pt x="1033515" y="41438"/>
                  <a:pt x="1724868" y="0"/>
                </a:cubicBezTo>
                <a:close/>
              </a:path>
            </a:pathLst>
          </a:custGeom>
          <a:noFill/>
          <a:extLst>
            <a:ext uri="{909E8E84-426E-40DD-AFC4-6F175D3DCCD1}">
              <a14:hiddenFill xmlns:a14="http://schemas.microsoft.com/office/drawing/2010/main">
                <a:solidFill>
                  <a:srgbClr val="FFFFFF"/>
                </a:solidFill>
              </a14:hiddenFill>
            </a:ext>
          </a:extLst>
        </p:spPr>
      </p:pic>
      <p:pic>
        <p:nvPicPr>
          <p:cNvPr id="98" name="Picture 97" descr="12 Cool Things You Can Do with ChatGPT | Beebom">
            <a:extLst>
              <a:ext uri="{FF2B5EF4-FFF2-40B4-BE49-F238E27FC236}">
                <a16:creationId xmlns:a16="http://schemas.microsoft.com/office/drawing/2014/main" id="{ED9638CC-A402-1FE6-8238-0C54D6BEF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27" t="1367" r="25905" b="5340"/>
          <a:stretch>
            <a:fillRect/>
          </a:stretch>
        </p:blipFill>
        <p:spPr bwMode="auto">
          <a:xfrm rot="2366161">
            <a:off x="1265824" y="3096044"/>
            <a:ext cx="1255159" cy="1877257"/>
          </a:xfrm>
          <a:custGeom>
            <a:avLst/>
            <a:gdLst>
              <a:gd name="connsiteX0" fmla="*/ 0 w 1255159"/>
              <a:gd name="connsiteY0" fmla="*/ 596358 h 1877257"/>
              <a:gd name="connsiteX1" fmla="*/ 621738 w 1255159"/>
              <a:gd name="connsiteY1" fmla="*/ 0 h 1877257"/>
              <a:gd name="connsiteX2" fmla="*/ 1235033 w 1255159"/>
              <a:gd name="connsiteY2" fmla="*/ 1877257 h 1877257"/>
              <a:gd name="connsiteX3" fmla="*/ 395232 w 1255159"/>
              <a:gd name="connsiteY3" fmla="*/ 1764872 h 1877257"/>
              <a:gd name="connsiteX4" fmla="*/ 403022 w 1255159"/>
              <a:gd name="connsiteY4" fmla="*/ 1707193 h 1877257"/>
              <a:gd name="connsiteX5" fmla="*/ 89943 w 1255159"/>
              <a:gd name="connsiteY5" fmla="*/ 695857 h 187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59" h="1877257">
                <a:moveTo>
                  <a:pt x="0" y="596358"/>
                </a:moveTo>
                <a:lnTo>
                  <a:pt x="621738" y="0"/>
                </a:lnTo>
                <a:cubicBezTo>
                  <a:pt x="1101167" y="499834"/>
                  <a:pt x="1326898" y="1190782"/>
                  <a:pt x="1235033" y="1877257"/>
                </a:cubicBezTo>
                <a:lnTo>
                  <a:pt x="395232" y="1764872"/>
                </a:lnTo>
                <a:lnTo>
                  <a:pt x="403022" y="1707193"/>
                </a:lnTo>
                <a:cubicBezTo>
                  <a:pt x="433860" y="1346781"/>
                  <a:pt x="323776" y="981853"/>
                  <a:pt x="89943" y="695857"/>
                </a:cubicBezTo>
                <a:close/>
              </a:path>
            </a:pathLst>
          </a:custGeom>
          <a:noFill/>
          <a:extLst>
            <a:ext uri="{909E8E84-426E-40DD-AFC4-6F175D3DCCD1}">
              <a14:hiddenFill xmlns:a14="http://schemas.microsoft.com/office/drawing/2010/main">
                <a:solidFill>
                  <a:srgbClr val="FFFFFF"/>
                </a:solidFill>
              </a14:hiddenFill>
            </a:ext>
          </a:extLst>
        </p:spPr>
      </p:pic>
      <p:pic>
        <p:nvPicPr>
          <p:cNvPr id="97" name="Picture 96" descr="How To Using Telegram Bot And PHP To Send A Message?">
            <a:extLst>
              <a:ext uri="{FF2B5EF4-FFF2-40B4-BE49-F238E27FC236}">
                <a16:creationId xmlns:a16="http://schemas.microsoft.com/office/drawing/2014/main" id="{27D559A3-2CD3-18E4-7D2D-E9EA77BDC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627" t="25995" r="19235" b="18854"/>
          <a:stretch>
            <a:fillRect/>
          </a:stretch>
        </p:blipFill>
        <p:spPr bwMode="auto">
          <a:xfrm rot="12829072">
            <a:off x="-1738712" y="4441525"/>
            <a:ext cx="1974884" cy="1005087"/>
          </a:xfrm>
          <a:custGeom>
            <a:avLst/>
            <a:gdLst>
              <a:gd name="connsiteX0" fmla="*/ 1597506 w 1974884"/>
              <a:gd name="connsiteY0" fmla="*/ 1005087 h 1005087"/>
              <a:gd name="connsiteX1" fmla="*/ 1489936 w 1974884"/>
              <a:gd name="connsiteY1" fmla="*/ 955286 h 1005087"/>
              <a:gd name="connsiteX2" fmla="*/ 431249 w 1974884"/>
              <a:gd name="connsiteY2" fmla="*/ 956551 h 1005087"/>
              <a:gd name="connsiteX3" fmla="*/ 365100 w 1974884"/>
              <a:gd name="connsiteY3" fmla="*/ 987342 h 1005087"/>
              <a:gd name="connsiteX4" fmla="*/ 0 w 1974884"/>
              <a:gd name="connsiteY4" fmla="*/ 221508 h 1005087"/>
              <a:gd name="connsiteX5" fmla="*/ 1974884 w 1974884"/>
              <a:gd name="connsiteY5" fmla="*/ 229281 h 100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4884" h="1005087">
                <a:moveTo>
                  <a:pt x="1597506" y="1005087"/>
                </a:moveTo>
                <a:lnTo>
                  <a:pt x="1489936" y="955286"/>
                </a:lnTo>
                <a:cubicBezTo>
                  <a:pt x="1147416" y="816896"/>
                  <a:pt x="766260" y="820110"/>
                  <a:pt x="431249" y="956551"/>
                </a:cubicBezTo>
                <a:lnTo>
                  <a:pt x="365100" y="987342"/>
                </a:lnTo>
                <a:lnTo>
                  <a:pt x="0" y="221508"/>
                </a:lnTo>
                <a:cubicBezTo>
                  <a:pt x="625184" y="-76538"/>
                  <a:pt x="1352066" y="-73677"/>
                  <a:pt x="1974884" y="229281"/>
                </a:cubicBezTo>
                <a:close/>
              </a:path>
            </a:pathLst>
          </a:custGeom>
          <a:noFill/>
          <a:extLst>
            <a:ext uri="{909E8E84-426E-40DD-AFC4-6F175D3DCCD1}">
              <a14:hiddenFill xmlns:a14="http://schemas.microsoft.com/office/drawing/2010/main">
                <a:solidFill>
                  <a:srgbClr val="FFFFFF"/>
                </a:solidFill>
              </a14:hiddenFill>
            </a:ext>
          </a:extLst>
        </p:spPr>
      </p:pic>
      <p:pic>
        <p:nvPicPr>
          <p:cNvPr id="96" name="Picture 95" descr="a blue button with a white arrow on it">
            <a:extLst>
              <a:ext uri="{FF2B5EF4-FFF2-40B4-BE49-F238E27FC236}">
                <a16:creationId xmlns:a16="http://schemas.microsoft.com/office/drawing/2014/main" id="{210DE6BB-F73E-AAA4-0738-E1AB6326A4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165" t="5588" r="32986" b="8593"/>
          <a:stretch>
            <a:fillRect/>
          </a:stretch>
        </p:blipFill>
        <p:spPr bwMode="auto">
          <a:xfrm rot="20579535">
            <a:off x="-2080964" y="2598058"/>
            <a:ext cx="1166815" cy="1925609"/>
          </a:xfrm>
          <a:custGeom>
            <a:avLst/>
            <a:gdLst>
              <a:gd name="connsiteX0" fmla="*/ 495809 w 1166815"/>
              <a:gd name="connsiteY0" fmla="*/ 0 h 1925609"/>
              <a:gd name="connsiteX1" fmla="*/ 1166815 w 1166815"/>
              <a:gd name="connsiteY1" fmla="*/ 534546 h 1925609"/>
              <a:gd name="connsiteX2" fmla="*/ 1102185 w 1166815"/>
              <a:gd name="connsiteY2" fmla="*/ 621526 h 1925609"/>
              <a:gd name="connsiteX3" fmla="*/ 863087 w 1166815"/>
              <a:gd name="connsiteY3" fmla="*/ 1409289 h 1925609"/>
              <a:gd name="connsiteX4" fmla="*/ 891530 w 1166815"/>
              <a:gd name="connsiteY4" fmla="*/ 1693244 h 1925609"/>
              <a:gd name="connsiteX5" fmla="*/ 901552 w 1166815"/>
              <a:gd name="connsiteY5" fmla="*/ 1732468 h 1925609"/>
              <a:gd name="connsiteX6" fmla="*/ 57341 w 1166815"/>
              <a:gd name="connsiteY6" fmla="*/ 1925609 h 1925609"/>
              <a:gd name="connsiteX7" fmla="*/ 495809 w 1166815"/>
              <a:gd name="connsiteY7" fmla="*/ 0 h 192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6815" h="1925609">
                <a:moveTo>
                  <a:pt x="495809" y="0"/>
                </a:moveTo>
                <a:lnTo>
                  <a:pt x="1166815" y="534546"/>
                </a:lnTo>
                <a:lnTo>
                  <a:pt x="1102185" y="621526"/>
                </a:lnTo>
                <a:cubicBezTo>
                  <a:pt x="951231" y="846398"/>
                  <a:pt x="863087" y="1117484"/>
                  <a:pt x="863087" y="1409289"/>
                </a:cubicBezTo>
                <a:cubicBezTo>
                  <a:pt x="863087" y="1506558"/>
                  <a:pt x="872881" y="1601524"/>
                  <a:pt x="891530" y="1693244"/>
                </a:cubicBezTo>
                <a:lnTo>
                  <a:pt x="901552" y="1732468"/>
                </a:lnTo>
                <a:lnTo>
                  <a:pt x="57341" y="1925609"/>
                </a:lnTo>
                <a:cubicBezTo>
                  <a:pt x="-97122" y="1250459"/>
                  <a:pt x="64262" y="541714"/>
                  <a:pt x="495809" y="0"/>
                </a:cubicBezTo>
                <a:close/>
              </a:path>
            </a:pathLst>
          </a:custGeom>
          <a:noFill/>
          <a:extLst>
            <a:ext uri="{909E8E84-426E-40DD-AFC4-6F175D3DCCD1}">
              <a14:hiddenFill xmlns:a14="http://schemas.microsoft.com/office/drawing/2010/main">
                <a:solidFill>
                  <a:srgbClr val="FFFFFF"/>
                </a:solidFill>
              </a14:hiddenFill>
            </a:ext>
          </a:extLst>
        </p:spPr>
      </p:pic>
      <p:pic>
        <p:nvPicPr>
          <p:cNvPr id="95" name="Picture 94" descr="a pile of colorful dice">
            <a:extLst>
              <a:ext uri="{FF2B5EF4-FFF2-40B4-BE49-F238E27FC236}">
                <a16:creationId xmlns:a16="http://schemas.microsoft.com/office/drawing/2014/main" id="{CF93CD99-914D-E101-EA63-AA3B6C1405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8704" t="21596" r="42600" b="23451"/>
          <a:stretch>
            <a:fillRect/>
          </a:stretch>
        </p:blipFill>
        <p:spPr bwMode="auto">
          <a:xfrm rot="20579535">
            <a:off x="-1974717" y="1544875"/>
            <a:ext cx="1779241" cy="1422541"/>
          </a:xfrm>
          <a:custGeom>
            <a:avLst/>
            <a:gdLst>
              <a:gd name="connsiteX0" fmla="*/ 1756501 w 1779241"/>
              <a:gd name="connsiteY0" fmla="*/ 0 h 1422541"/>
              <a:gd name="connsiteX1" fmla="*/ 1779241 w 1779241"/>
              <a:gd name="connsiteY1" fmla="*/ 876517 h 1422541"/>
              <a:gd name="connsiteX2" fmla="*/ 1650104 w 1779241"/>
              <a:gd name="connsiteY2" fmla="*/ 883079 h 1422541"/>
              <a:gd name="connsiteX3" fmla="*/ 712940 w 1779241"/>
              <a:gd name="connsiteY3" fmla="*/ 1388535 h 1422541"/>
              <a:gd name="connsiteX4" fmla="*/ 687672 w 1779241"/>
              <a:gd name="connsiteY4" fmla="*/ 1422541 h 1422541"/>
              <a:gd name="connsiteX5" fmla="*/ 0 w 1779241"/>
              <a:gd name="connsiteY5" fmla="*/ 902734 h 1422541"/>
              <a:gd name="connsiteX6" fmla="*/ 1756501 w 1779241"/>
              <a:gd name="connsiteY6" fmla="*/ 0 h 14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9241" h="1422541">
                <a:moveTo>
                  <a:pt x="1756501" y="0"/>
                </a:moveTo>
                <a:lnTo>
                  <a:pt x="1779241" y="876517"/>
                </a:lnTo>
                <a:lnTo>
                  <a:pt x="1650104" y="883079"/>
                </a:lnTo>
                <a:cubicBezTo>
                  <a:pt x="1273593" y="921561"/>
                  <a:pt x="941188" y="1110191"/>
                  <a:pt x="712940" y="1388535"/>
                </a:cubicBezTo>
                <a:lnTo>
                  <a:pt x="687672" y="1422541"/>
                </a:lnTo>
                <a:lnTo>
                  <a:pt x="0" y="902734"/>
                </a:lnTo>
                <a:cubicBezTo>
                  <a:pt x="417637" y="350225"/>
                  <a:pt x="1064141" y="17963"/>
                  <a:pt x="1756501" y="0"/>
                </a:cubicBezTo>
                <a:close/>
              </a:path>
            </a:pathLst>
          </a:custGeom>
          <a:noFill/>
          <a:extLst>
            <a:ext uri="{909E8E84-426E-40DD-AFC4-6F175D3DCCD1}">
              <a14:hiddenFill xmlns:a14="http://schemas.microsoft.com/office/drawing/2010/main">
                <a:solidFill>
                  <a:srgbClr val="FFFFFF"/>
                </a:solidFill>
              </a14:hiddenFill>
            </a:ext>
          </a:extLst>
        </p:spPr>
      </p:pic>
      <p:pic>
        <p:nvPicPr>
          <p:cNvPr id="94" name="Picture 93" descr="a blue illuminated sign with a white arrow on it">
            <a:extLst>
              <a:ext uri="{FF2B5EF4-FFF2-40B4-BE49-F238E27FC236}">
                <a16:creationId xmlns:a16="http://schemas.microsoft.com/office/drawing/2014/main" id="{2571DEE3-ED9F-4D64-76F6-6B6D8DDA94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4765" t="11389" r="19367"/>
          <a:stretch>
            <a:fillRect/>
          </a:stretch>
        </p:blipFill>
        <p:spPr bwMode="auto">
          <a:xfrm rot="20579535">
            <a:off x="-289525" y="1030528"/>
            <a:ext cx="1827593" cy="1395714"/>
          </a:xfrm>
          <a:custGeom>
            <a:avLst/>
            <a:gdLst>
              <a:gd name="connsiteX0" fmla="*/ 0 w 1827593"/>
              <a:gd name="connsiteY0" fmla="*/ 0 h 1395714"/>
              <a:gd name="connsiteX1" fmla="*/ 1827593 w 1827593"/>
              <a:gd name="connsiteY1" fmla="*/ 868952 h 1395714"/>
              <a:gd name="connsiteX2" fmla="*/ 1173650 w 1827593"/>
              <a:gd name="connsiteY2" fmla="*/ 1395714 h 1395714"/>
              <a:gd name="connsiteX3" fmla="*/ 1117362 w 1827593"/>
              <a:gd name="connsiteY3" fmla="*/ 1395714 h 1395714"/>
              <a:gd name="connsiteX4" fmla="*/ 1024833 w 1827593"/>
              <a:gd name="connsiteY4" fmla="*/ 1295123 h 1395714"/>
              <a:gd name="connsiteX5" fmla="*/ 25275 w 1827593"/>
              <a:gd name="connsiteY5" fmla="*/ 879499 h 1395714"/>
              <a:gd name="connsiteX6" fmla="*/ 16619 w 1827593"/>
              <a:gd name="connsiteY6" fmla="*/ 879854 h 139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7593" h="1395714">
                <a:moveTo>
                  <a:pt x="0" y="0"/>
                </a:moveTo>
                <a:cubicBezTo>
                  <a:pt x="704999" y="277"/>
                  <a:pt x="1377669" y="320107"/>
                  <a:pt x="1827593" y="868952"/>
                </a:cubicBezTo>
                <a:lnTo>
                  <a:pt x="1173650" y="1395714"/>
                </a:lnTo>
                <a:lnTo>
                  <a:pt x="1117362" y="1395714"/>
                </a:lnTo>
                <a:lnTo>
                  <a:pt x="1024833" y="1295123"/>
                </a:lnTo>
                <a:cubicBezTo>
                  <a:pt x="765512" y="1041405"/>
                  <a:pt x="412702" y="883209"/>
                  <a:pt x="25275" y="879499"/>
                </a:cubicBezTo>
                <a:lnTo>
                  <a:pt x="16619" y="879854"/>
                </a:lnTo>
                <a:close/>
              </a:path>
            </a:pathLst>
          </a:custGeom>
          <a:noFill/>
          <a:extLst>
            <a:ext uri="{909E8E84-426E-40DD-AFC4-6F175D3DCCD1}">
              <a14:hiddenFill xmlns:a14="http://schemas.microsoft.com/office/drawing/2010/main">
                <a:solidFill>
                  <a:srgbClr val="FFFFFF"/>
                </a:solidFill>
              </a14:hiddenFill>
            </a:ext>
          </a:extLst>
        </p:spPr>
      </p:pic>
      <p:pic>
        <p:nvPicPr>
          <p:cNvPr id="93" name="Picture 92" descr="a white dice with a blue arrow on it">
            <a:extLst>
              <a:ext uri="{FF2B5EF4-FFF2-40B4-BE49-F238E27FC236}">
                <a16:creationId xmlns:a16="http://schemas.microsoft.com/office/drawing/2014/main" id="{97162121-B559-78CD-1045-91E815EA71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1908" t="9461" r="27338" b="17654"/>
          <a:stretch>
            <a:fillRect/>
          </a:stretch>
        </p:blipFill>
        <p:spPr bwMode="auto">
          <a:xfrm rot="20579535">
            <a:off x="1402371" y="1274417"/>
            <a:ext cx="1328963" cy="2170467"/>
          </a:xfrm>
          <a:custGeom>
            <a:avLst/>
            <a:gdLst>
              <a:gd name="connsiteX0" fmla="*/ 682364 w 1178900"/>
              <a:gd name="connsiteY0" fmla="*/ 0 h 1925384"/>
              <a:gd name="connsiteX1" fmla="*/ 1121820 w 1178900"/>
              <a:gd name="connsiteY1" fmla="*/ 1925384 h 1925384"/>
              <a:gd name="connsiteX2" fmla="*/ 269949 w 1178900"/>
              <a:gd name="connsiteY2" fmla="*/ 1730950 h 1925384"/>
              <a:gd name="connsiteX3" fmla="*/ 276653 w 1178900"/>
              <a:gd name="connsiteY3" fmla="*/ 1704709 h 1925384"/>
              <a:gd name="connsiteX4" fmla="*/ 305096 w 1178900"/>
              <a:gd name="connsiteY4" fmla="*/ 1420754 h 1925384"/>
              <a:gd name="connsiteX5" fmla="*/ 65999 w 1178900"/>
              <a:gd name="connsiteY5" fmla="*/ 632992 h 1925384"/>
              <a:gd name="connsiteX6" fmla="*/ 0 w 1178900"/>
              <a:gd name="connsiteY6" fmla="*/ 544167 h 192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8900" h="1925384">
                <a:moveTo>
                  <a:pt x="682364" y="0"/>
                </a:moveTo>
                <a:cubicBezTo>
                  <a:pt x="1114189" y="541492"/>
                  <a:pt x="1275936" y="1250155"/>
                  <a:pt x="1121820" y="1925384"/>
                </a:cubicBezTo>
                <a:lnTo>
                  <a:pt x="269949" y="1730950"/>
                </a:lnTo>
                <a:lnTo>
                  <a:pt x="276653" y="1704709"/>
                </a:lnTo>
                <a:cubicBezTo>
                  <a:pt x="295302" y="1612989"/>
                  <a:pt x="305096" y="1518023"/>
                  <a:pt x="305096" y="1420754"/>
                </a:cubicBezTo>
                <a:cubicBezTo>
                  <a:pt x="305096" y="1128949"/>
                  <a:pt x="216952" y="857863"/>
                  <a:pt x="65999" y="632992"/>
                </a:cubicBezTo>
                <a:lnTo>
                  <a:pt x="0" y="544167"/>
                </a:lnTo>
                <a:close/>
              </a:path>
            </a:pathLst>
          </a:cu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8688FBF-DBE4-C8D3-E6B0-AEAC9DE9380A}"/>
              </a:ext>
            </a:extLst>
          </p:cNvPr>
          <p:cNvSpPr txBox="1"/>
          <p:nvPr/>
        </p:nvSpPr>
        <p:spPr>
          <a:xfrm>
            <a:off x="4849064" y="378263"/>
            <a:ext cx="6168954" cy="830997"/>
          </a:xfrm>
          <a:prstGeom prst="rect">
            <a:avLst/>
          </a:prstGeom>
          <a:noFill/>
        </p:spPr>
        <p:txBody>
          <a:bodyPr wrap="square" rtlCol="0">
            <a:spAutoFit/>
          </a:bodyPr>
          <a:lstStyle/>
          <a:p>
            <a:r>
              <a:rPr lang="en-IN" sz="4800" b="1" u="sng" dirty="0">
                <a:solidFill>
                  <a:schemeClr val="bg1"/>
                </a:solidFill>
                <a:latin typeface="Centaur" panose="02030504050205020304" pitchFamily="18" charset="0"/>
              </a:rPr>
              <a:t>BMI Calculating </a:t>
            </a:r>
            <a:r>
              <a:rPr lang="en-IN" sz="4800" b="1" u="sng" dirty="0" err="1">
                <a:solidFill>
                  <a:schemeClr val="bg1"/>
                </a:solidFill>
                <a:latin typeface="Centaur" panose="02030504050205020304" pitchFamily="18" charset="0"/>
              </a:rPr>
              <a:t>ChatBot</a:t>
            </a:r>
            <a:r>
              <a:rPr lang="en-IN" sz="4800" b="1" u="sng" dirty="0">
                <a:solidFill>
                  <a:schemeClr val="bg1"/>
                </a:solidFill>
                <a:latin typeface="Centaur" panose="02030504050205020304" pitchFamily="18" charset="0"/>
              </a:rPr>
              <a:t> </a:t>
            </a:r>
          </a:p>
        </p:txBody>
      </p:sp>
      <p:sp>
        <p:nvSpPr>
          <p:cNvPr id="3" name="TextBox 2">
            <a:extLst>
              <a:ext uri="{FF2B5EF4-FFF2-40B4-BE49-F238E27FC236}">
                <a16:creationId xmlns:a16="http://schemas.microsoft.com/office/drawing/2014/main" id="{8777CA40-BFE4-E42B-192F-1977C16356AF}"/>
              </a:ext>
            </a:extLst>
          </p:cNvPr>
          <p:cNvSpPr txBox="1"/>
          <p:nvPr/>
        </p:nvSpPr>
        <p:spPr>
          <a:xfrm>
            <a:off x="3858738" y="1158416"/>
            <a:ext cx="7520792" cy="4893647"/>
          </a:xfrm>
          <a:prstGeom prst="rect">
            <a:avLst/>
          </a:prstGeom>
          <a:noFill/>
        </p:spPr>
        <p:txBody>
          <a:bodyPr wrap="square" rtlCol="0">
            <a:spAutoFit/>
          </a:bodyPr>
          <a:lstStyle/>
          <a:p>
            <a:endParaRPr lang="en-US" sz="2400" i="1" dirty="0">
              <a:solidFill>
                <a:schemeClr val="bg1"/>
              </a:solidFill>
              <a:effectLst/>
              <a:latin typeface="Centaur" panose="02030504050205020304" pitchFamily="18" charset="0"/>
            </a:endParaRPr>
          </a:p>
          <a:p>
            <a:r>
              <a:rPr lang="en-US" sz="2400" i="1" dirty="0">
                <a:solidFill>
                  <a:schemeClr val="bg1"/>
                </a:solidFill>
                <a:latin typeface="Centaur" panose="02030504050205020304" pitchFamily="18" charset="0"/>
              </a:rPr>
              <a:t>D</a:t>
            </a:r>
            <a:r>
              <a:rPr lang="en-US" sz="2400" b="0" i="1" dirty="0">
                <a:solidFill>
                  <a:schemeClr val="bg1"/>
                </a:solidFill>
                <a:effectLst/>
                <a:latin typeface="Centaur" panose="02030504050205020304" pitchFamily="18" charset="0"/>
              </a:rPr>
              <a:t>iscusses different methods and formulas for calculating Body Mass Index (BMI). Understand the standard BMI formula and variations used in different regions or healthcare systems. Evaluate the accuracy and reliability of these methods. Investigate studies that assess the accuracy and validity of BMI calculations compared to other measures of body composition and health indicators. Examine research papers that validate the correlation between BMI and factors such as body fat percentage, waist circumference, and overall health risks.</a:t>
            </a:r>
            <a:r>
              <a:rPr lang="en-US" sz="2400" b="0" i="0" dirty="0">
                <a:solidFill>
                  <a:srgbClr val="D1D5DB"/>
                </a:solidFill>
                <a:effectLst/>
                <a:latin typeface="Söhne"/>
              </a:rPr>
              <a:t> </a:t>
            </a:r>
            <a:r>
              <a:rPr lang="en-US" sz="2400" b="0" i="1" dirty="0">
                <a:solidFill>
                  <a:schemeClr val="bg1"/>
                </a:solidFill>
                <a:effectLst/>
                <a:latin typeface="Centaur" panose="02030504050205020304" pitchFamily="18" charset="0"/>
              </a:rPr>
              <a:t>Examine studies that explore the potential benefits of tracking BMI trends over time, setting goals, and receiving personalized feedback within the bot interface.</a:t>
            </a:r>
            <a:endParaRPr lang="en-IN" sz="2400" i="1" dirty="0">
              <a:solidFill>
                <a:schemeClr val="bg1"/>
              </a:solidFill>
              <a:latin typeface="Centaur" panose="02030504050205020304" pitchFamily="18" charset="0"/>
            </a:endParaRPr>
          </a:p>
        </p:txBody>
      </p:sp>
      <p:pic>
        <p:nvPicPr>
          <p:cNvPr id="5" name="Graphic 4" descr="Heartbeat with solid fill">
            <a:extLst>
              <a:ext uri="{FF2B5EF4-FFF2-40B4-BE49-F238E27FC236}">
                <a16:creationId xmlns:a16="http://schemas.microsoft.com/office/drawing/2014/main" id="{9318D135-29B1-23DD-FF0B-AAD00883321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43905" y="5868524"/>
            <a:ext cx="1059077" cy="1059077"/>
          </a:xfrm>
          <a:prstGeom prst="rect">
            <a:avLst/>
          </a:prstGeom>
        </p:spPr>
      </p:pic>
      <p:pic>
        <p:nvPicPr>
          <p:cNvPr id="7" name="Graphic 6" descr="Medical with solid fill">
            <a:extLst>
              <a:ext uri="{FF2B5EF4-FFF2-40B4-BE49-F238E27FC236}">
                <a16:creationId xmlns:a16="http://schemas.microsoft.com/office/drawing/2014/main" id="{CEAE428C-90B6-2153-6D35-39011C21999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41688" y="5751733"/>
            <a:ext cx="1106267" cy="1106267"/>
          </a:xfrm>
          <a:prstGeom prst="rect">
            <a:avLst/>
          </a:prstGeom>
        </p:spPr>
      </p:pic>
      <p:pic>
        <p:nvPicPr>
          <p:cNvPr id="9" name="Graphic 8" descr="Heart with pulse with solid fill">
            <a:extLst>
              <a:ext uri="{FF2B5EF4-FFF2-40B4-BE49-F238E27FC236}">
                <a16:creationId xmlns:a16="http://schemas.microsoft.com/office/drawing/2014/main" id="{2456F38F-851E-DBB6-21A0-47B29AAED59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46906" y="160211"/>
            <a:ext cx="1140484" cy="1140484"/>
          </a:xfrm>
          <a:prstGeom prst="rect">
            <a:avLst/>
          </a:prstGeom>
        </p:spPr>
      </p:pic>
      <p:pic>
        <p:nvPicPr>
          <p:cNvPr id="10" name="Graphic 9" descr="Send with solid fill">
            <a:extLst>
              <a:ext uri="{FF2B5EF4-FFF2-40B4-BE49-F238E27FC236}">
                <a16:creationId xmlns:a16="http://schemas.microsoft.com/office/drawing/2014/main" id="{F0DBFA05-D212-EBDA-A5C1-5D8A5464FD7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350777" y="-1629447"/>
            <a:ext cx="1247119" cy="1247119"/>
          </a:xfrm>
          <a:prstGeom prst="rect">
            <a:avLst/>
          </a:prstGeom>
        </p:spPr>
      </p:pic>
      <p:pic>
        <p:nvPicPr>
          <p:cNvPr id="11" name="Graphic 10" descr="Cloud Computing with solid fill">
            <a:extLst>
              <a:ext uri="{FF2B5EF4-FFF2-40B4-BE49-F238E27FC236}">
                <a16:creationId xmlns:a16="http://schemas.microsoft.com/office/drawing/2014/main" id="{0FCAE090-5316-6DBA-3AD4-64527735064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655574" y="7259907"/>
            <a:ext cx="1242060" cy="1242060"/>
          </a:xfrm>
          <a:prstGeom prst="rect">
            <a:avLst/>
          </a:prstGeom>
        </p:spPr>
      </p:pic>
      <p:sp>
        <p:nvSpPr>
          <p:cNvPr id="4" name="TextBox 3">
            <a:extLst>
              <a:ext uri="{FF2B5EF4-FFF2-40B4-BE49-F238E27FC236}">
                <a16:creationId xmlns:a16="http://schemas.microsoft.com/office/drawing/2014/main" id="{EEE95EEC-60B0-CB83-8DAD-140FEE3BA909}"/>
              </a:ext>
            </a:extLst>
          </p:cNvPr>
          <p:cNvSpPr txBox="1"/>
          <p:nvPr/>
        </p:nvSpPr>
        <p:spPr>
          <a:xfrm>
            <a:off x="31129" y="3315557"/>
            <a:ext cx="1295252" cy="461665"/>
          </a:xfrm>
          <a:prstGeom prst="rect">
            <a:avLst/>
          </a:prstGeom>
          <a:noFill/>
        </p:spPr>
        <p:txBody>
          <a:bodyPr wrap="square" rtlCol="0">
            <a:spAutoFit/>
          </a:bodyPr>
          <a:lstStyle/>
          <a:p>
            <a:r>
              <a:rPr lang="en-IN" sz="2400" b="1" dirty="0">
                <a:solidFill>
                  <a:schemeClr val="bg1"/>
                </a:solidFill>
                <a:latin typeface="Centaur" panose="02030504050205020304" pitchFamily="18" charset="0"/>
              </a:rPr>
              <a:t>Content</a:t>
            </a:r>
          </a:p>
        </p:txBody>
      </p:sp>
    </p:spTree>
    <p:extLst>
      <p:ext uri="{BB962C8B-B14F-4D97-AF65-F5344CB8AC3E}">
        <p14:creationId xmlns:p14="http://schemas.microsoft.com/office/powerpoint/2010/main" val="2056059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100" name="Picture 99" descr="To Do List - Apps on Google Play">
            <a:extLst>
              <a:ext uri="{FF2B5EF4-FFF2-40B4-BE49-F238E27FC236}">
                <a16:creationId xmlns:a16="http://schemas.microsoft.com/office/drawing/2014/main" id="{024DD13D-24F7-5461-79C5-AFB591471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47" t="16286" r="14396" b="16680"/>
          <a:stretch>
            <a:fillRect/>
          </a:stretch>
        </p:blipFill>
        <p:spPr bwMode="auto">
          <a:xfrm rot="14902849">
            <a:off x="-1740148" y="4203596"/>
            <a:ext cx="1776323" cy="1449326"/>
          </a:xfrm>
          <a:custGeom>
            <a:avLst/>
            <a:gdLst>
              <a:gd name="connsiteX0" fmla="*/ 1776323 w 1776323"/>
              <a:gd name="connsiteY0" fmla="*/ 858468 h 1449326"/>
              <a:gd name="connsiteX1" fmla="*/ 1688200 w 1776323"/>
              <a:gd name="connsiteY1" fmla="*/ 863180 h 1449326"/>
              <a:gd name="connsiteX2" fmla="*/ 1157683 w 1776323"/>
              <a:gd name="connsiteY2" fmla="*/ 1029832 h 1449326"/>
              <a:gd name="connsiteX3" fmla="*/ 734268 w 1776323"/>
              <a:gd name="connsiteY3" fmla="*/ 1390307 h 1449326"/>
              <a:gd name="connsiteX4" fmla="*/ 692618 w 1776323"/>
              <a:gd name="connsiteY4" fmla="*/ 1449326 h 1449326"/>
              <a:gd name="connsiteX5" fmla="*/ 0 w 1776323"/>
              <a:gd name="connsiteY5" fmla="*/ 961799 h 1449326"/>
              <a:gd name="connsiteX6" fmla="*/ 1724868 w 1776323"/>
              <a:gd name="connsiteY6" fmla="*/ 0 h 14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323" h="1449326">
                <a:moveTo>
                  <a:pt x="1776323" y="858468"/>
                </a:moveTo>
                <a:lnTo>
                  <a:pt x="1688200" y="863180"/>
                </a:lnTo>
                <a:cubicBezTo>
                  <a:pt x="1507117" y="881784"/>
                  <a:pt x="1326870" y="936342"/>
                  <a:pt x="1157683" y="1029832"/>
                </a:cubicBezTo>
                <a:cubicBezTo>
                  <a:pt x="988496" y="1123321"/>
                  <a:pt x="846386" y="1246895"/>
                  <a:pt x="734268" y="1390307"/>
                </a:cubicBezTo>
                <a:lnTo>
                  <a:pt x="692618" y="1449326"/>
                </a:lnTo>
                <a:lnTo>
                  <a:pt x="0" y="961799"/>
                </a:lnTo>
                <a:cubicBezTo>
                  <a:pt x="398655" y="395441"/>
                  <a:pt x="1033515" y="41438"/>
                  <a:pt x="1724868" y="0"/>
                </a:cubicBezTo>
                <a:close/>
              </a:path>
            </a:pathLst>
          </a:custGeom>
          <a:noFill/>
          <a:extLst>
            <a:ext uri="{909E8E84-426E-40DD-AFC4-6F175D3DCCD1}">
              <a14:hiddenFill xmlns:a14="http://schemas.microsoft.com/office/drawing/2010/main">
                <a:solidFill>
                  <a:srgbClr val="FFFFFF"/>
                </a:solidFill>
              </a14:hiddenFill>
            </a:ext>
          </a:extLst>
        </p:spPr>
      </p:pic>
      <p:pic>
        <p:nvPicPr>
          <p:cNvPr id="98" name="Picture 97" descr="12 Cool Things You Can Do with ChatGPT | Beebom">
            <a:extLst>
              <a:ext uri="{FF2B5EF4-FFF2-40B4-BE49-F238E27FC236}">
                <a16:creationId xmlns:a16="http://schemas.microsoft.com/office/drawing/2014/main" id="{ED9638CC-A402-1FE6-8238-0C54D6BEF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27" t="1367" r="25905" b="5340"/>
          <a:stretch>
            <a:fillRect/>
          </a:stretch>
        </p:blipFill>
        <p:spPr bwMode="auto">
          <a:xfrm rot="5754015">
            <a:off x="88907" y="4234159"/>
            <a:ext cx="1255159" cy="1877257"/>
          </a:xfrm>
          <a:custGeom>
            <a:avLst/>
            <a:gdLst>
              <a:gd name="connsiteX0" fmla="*/ 0 w 1255159"/>
              <a:gd name="connsiteY0" fmla="*/ 596358 h 1877257"/>
              <a:gd name="connsiteX1" fmla="*/ 621738 w 1255159"/>
              <a:gd name="connsiteY1" fmla="*/ 0 h 1877257"/>
              <a:gd name="connsiteX2" fmla="*/ 1235033 w 1255159"/>
              <a:gd name="connsiteY2" fmla="*/ 1877257 h 1877257"/>
              <a:gd name="connsiteX3" fmla="*/ 395232 w 1255159"/>
              <a:gd name="connsiteY3" fmla="*/ 1764872 h 1877257"/>
              <a:gd name="connsiteX4" fmla="*/ 403022 w 1255159"/>
              <a:gd name="connsiteY4" fmla="*/ 1707193 h 1877257"/>
              <a:gd name="connsiteX5" fmla="*/ 89943 w 1255159"/>
              <a:gd name="connsiteY5" fmla="*/ 695857 h 187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59" h="1877257">
                <a:moveTo>
                  <a:pt x="0" y="596358"/>
                </a:moveTo>
                <a:lnTo>
                  <a:pt x="621738" y="0"/>
                </a:lnTo>
                <a:cubicBezTo>
                  <a:pt x="1101167" y="499834"/>
                  <a:pt x="1326898" y="1190782"/>
                  <a:pt x="1235033" y="1877257"/>
                </a:cubicBezTo>
                <a:lnTo>
                  <a:pt x="395232" y="1764872"/>
                </a:lnTo>
                <a:lnTo>
                  <a:pt x="403022" y="1707193"/>
                </a:lnTo>
                <a:cubicBezTo>
                  <a:pt x="433860" y="1346781"/>
                  <a:pt x="323776" y="981853"/>
                  <a:pt x="89943" y="695857"/>
                </a:cubicBezTo>
                <a:close/>
              </a:path>
            </a:pathLst>
          </a:custGeom>
          <a:noFill/>
          <a:extLst>
            <a:ext uri="{909E8E84-426E-40DD-AFC4-6F175D3DCCD1}">
              <a14:hiddenFill xmlns:a14="http://schemas.microsoft.com/office/drawing/2010/main">
                <a:solidFill>
                  <a:srgbClr val="FFFFFF"/>
                </a:solidFill>
              </a14:hiddenFill>
            </a:ext>
          </a:extLst>
        </p:spPr>
      </p:pic>
      <p:pic>
        <p:nvPicPr>
          <p:cNvPr id="97" name="Picture 96" descr="How To Using Telegram Bot And PHP To Send A Message?">
            <a:extLst>
              <a:ext uri="{FF2B5EF4-FFF2-40B4-BE49-F238E27FC236}">
                <a16:creationId xmlns:a16="http://schemas.microsoft.com/office/drawing/2014/main" id="{27D559A3-2CD3-18E4-7D2D-E9EA77BDC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627" t="25995" r="19235" b="18854"/>
          <a:stretch>
            <a:fillRect/>
          </a:stretch>
        </p:blipFill>
        <p:spPr bwMode="auto">
          <a:xfrm rot="16216926">
            <a:off x="-2490044" y="2968202"/>
            <a:ext cx="1974884" cy="1005087"/>
          </a:xfrm>
          <a:custGeom>
            <a:avLst/>
            <a:gdLst>
              <a:gd name="connsiteX0" fmla="*/ 1597506 w 1974884"/>
              <a:gd name="connsiteY0" fmla="*/ 1005087 h 1005087"/>
              <a:gd name="connsiteX1" fmla="*/ 1489936 w 1974884"/>
              <a:gd name="connsiteY1" fmla="*/ 955286 h 1005087"/>
              <a:gd name="connsiteX2" fmla="*/ 431249 w 1974884"/>
              <a:gd name="connsiteY2" fmla="*/ 956551 h 1005087"/>
              <a:gd name="connsiteX3" fmla="*/ 365100 w 1974884"/>
              <a:gd name="connsiteY3" fmla="*/ 987342 h 1005087"/>
              <a:gd name="connsiteX4" fmla="*/ 0 w 1974884"/>
              <a:gd name="connsiteY4" fmla="*/ 221508 h 1005087"/>
              <a:gd name="connsiteX5" fmla="*/ 1974884 w 1974884"/>
              <a:gd name="connsiteY5" fmla="*/ 229281 h 100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4884" h="1005087">
                <a:moveTo>
                  <a:pt x="1597506" y="1005087"/>
                </a:moveTo>
                <a:lnTo>
                  <a:pt x="1489936" y="955286"/>
                </a:lnTo>
                <a:cubicBezTo>
                  <a:pt x="1147416" y="816896"/>
                  <a:pt x="766260" y="820110"/>
                  <a:pt x="431249" y="956551"/>
                </a:cubicBezTo>
                <a:lnTo>
                  <a:pt x="365100" y="987342"/>
                </a:lnTo>
                <a:lnTo>
                  <a:pt x="0" y="221508"/>
                </a:lnTo>
                <a:cubicBezTo>
                  <a:pt x="625184" y="-76538"/>
                  <a:pt x="1352066" y="-73677"/>
                  <a:pt x="1974884" y="229281"/>
                </a:cubicBezTo>
                <a:close/>
              </a:path>
            </a:pathLst>
          </a:custGeom>
          <a:noFill/>
          <a:extLst>
            <a:ext uri="{909E8E84-426E-40DD-AFC4-6F175D3DCCD1}">
              <a14:hiddenFill xmlns:a14="http://schemas.microsoft.com/office/drawing/2010/main">
                <a:solidFill>
                  <a:srgbClr val="FFFFFF"/>
                </a:solidFill>
              </a14:hiddenFill>
            </a:ext>
          </a:extLst>
        </p:spPr>
      </p:pic>
      <p:pic>
        <p:nvPicPr>
          <p:cNvPr id="96" name="Picture 95" descr="a blue button with a white arrow on it">
            <a:extLst>
              <a:ext uri="{FF2B5EF4-FFF2-40B4-BE49-F238E27FC236}">
                <a16:creationId xmlns:a16="http://schemas.microsoft.com/office/drawing/2014/main" id="{210DE6BB-F73E-AAA4-0738-E1AB6326A4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165" t="5588" r="32986" b="8593"/>
          <a:stretch>
            <a:fillRect/>
          </a:stretch>
        </p:blipFill>
        <p:spPr bwMode="auto">
          <a:xfrm rot="2367389">
            <a:off x="-1345342" y="1121718"/>
            <a:ext cx="1166815" cy="1925609"/>
          </a:xfrm>
          <a:custGeom>
            <a:avLst/>
            <a:gdLst>
              <a:gd name="connsiteX0" fmla="*/ 495809 w 1166815"/>
              <a:gd name="connsiteY0" fmla="*/ 0 h 1925609"/>
              <a:gd name="connsiteX1" fmla="*/ 1166815 w 1166815"/>
              <a:gd name="connsiteY1" fmla="*/ 534546 h 1925609"/>
              <a:gd name="connsiteX2" fmla="*/ 1102185 w 1166815"/>
              <a:gd name="connsiteY2" fmla="*/ 621526 h 1925609"/>
              <a:gd name="connsiteX3" fmla="*/ 863087 w 1166815"/>
              <a:gd name="connsiteY3" fmla="*/ 1409289 h 1925609"/>
              <a:gd name="connsiteX4" fmla="*/ 891530 w 1166815"/>
              <a:gd name="connsiteY4" fmla="*/ 1693244 h 1925609"/>
              <a:gd name="connsiteX5" fmla="*/ 901552 w 1166815"/>
              <a:gd name="connsiteY5" fmla="*/ 1732468 h 1925609"/>
              <a:gd name="connsiteX6" fmla="*/ 57341 w 1166815"/>
              <a:gd name="connsiteY6" fmla="*/ 1925609 h 1925609"/>
              <a:gd name="connsiteX7" fmla="*/ 495809 w 1166815"/>
              <a:gd name="connsiteY7" fmla="*/ 0 h 192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6815" h="1925609">
                <a:moveTo>
                  <a:pt x="495809" y="0"/>
                </a:moveTo>
                <a:lnTo>
                  <a:pt x="1166815" y="534546"/>
                </a:lnTo>
                <a:lnTo>
                  <a:pt x="1102185" y="621526"/>
                </a:lnTo>
                <a:cubicBezTo>
                  <a:pt x="951231" y="846398"/>
                  <a:pt x="863087" y="1117484"/>
                  <a:pt x="863087" y="1409289"/>
                </a:cubicBezTo>
                <a:cubicBezTo>
                  <a:pt x="863087" y="1506558"/>
                  <a:pt x="872881" y="1601524"/>
                  <a:pt x="891530" y="1693244"/>
                </a:cubicBezTo>
                <a:lnTo>
                  <a:pt x="901552" y="1732468"/>
                </a:lnTo>
                <a:lnTo>
                  <a:pt x="57341" y="1925609"/>
                </a:lnTo>
                <a:cubicBezTo>
                  <a:pt x="-97122" y="1250459"/>
                  <a:pt x="64262" y="541714"/>
                  <a:pt x="495809" y="0"/>
                </a:cubicBezTo>
                <a:close/>
              </a:path>
            </a:pathLst>
          </a:custGeom>
          <a:noFill/>
          <a:extLst>
            <a:ext uri="{909E8E84-426E-40DD-AFC4-6F175D3DCCD1}">
              <a14:hiddenFill xmlns:a14="http://schemas.microsoft.com/office/drawing/2010/main">
                <a:solidFill>
                  <a:srgbClr val="FFFFFF"/>
                </a:solidFill>
              </a14:hiddenFill>
            </a:ext>
          </a:extLst>
        </p:spPr>
      </p:pic>
      <p:pic>
        <p:nvPicPr>
          <p:cNvPr id="95" name="Picture 94" descr="a pile of colorful dice">
            <a:extLst>
              <a:ext uri="{FF2B5EF4-FFF2-40B4-BE49-F238E27FC236}">
                <a16:creationId xmlns:a16="http://schemas.microsoft.com/office/drawing/2014/main" id="{CF93CD99-914D-E101-EA63-AA3B6C1405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8704" t="21596" r="42600" b="23451"/>
          <a:stretch>
            <a:fillRect/>
          </a:stretch>
        </p:blipFill>
        <p:spPr bwMode="auto">
          <a:xfrm rot="2367389">
            <a:off x="-341699" y="1002992"/>
            <a:ext cx="1779241" cy="1422541"/>
          </a:xfrm>
          <a:custGeom>
            <a:avLst/>
            <a:gdLst>
              <a:gd name="connsiteX0" fmla="*/ 1756501 w 1779241"/>
              <a:gd name="connsiteY0" fmla="*/ 0 h 1422541"/>
              <a:gd name="connsiteX1" fmla="*/ 1779241 w 1779241"/>
              <a:gd name="connsiteY1" fmla="*/ 876517 h 1422541"/>
              <a:gd name="connsiteX2" fmla="*/ 1650104 w 1779241"/>
              <a:gd name="connsiteY2" fmla="*/ 883079 h 1422541"/>
              <a:gd name="connsiteX3" fmla="*/ 712940 w 1779241"/>
              <a:gd name="connsiteY3" fmla="*/ 1388535 h 1422541"/>
              <a:gd name="connsiteX4" fmla="*/ 687672 w 1779241"/>
              <a:gd name="connsiteY4" fmla="*/ 1422541 h 1422541"/>
              <a:gd name="connsiteX5" fmla="*/ 0 w 1779241"/>
              <a:gd name="connsiteY5" fmla="*/ 902734 h 1422541"/>
              <a:gd name="connsiteX6" fmla="*/ 1756501 w 1779241"/>
              <a:gd name="connsiteY6" fmla="*/ 0 h 14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9241" h="1422541">
                <a:moveTo>
                  <a:pt x="1756501" y="0"/>
                </a:moveTo>
                <a:lnTo>
                  <a:pt x="1779241" y="876517"/>
                </a:lnTo>
                <a:lnTo>
                  <a:pt x="1650104" y="883079"/>
                </a:lnTo>
                <a:cubicBezTo>
                  <a:pt x="1273593" y="921561"/>
                  <a:pt x="941188" y="1110191"/>
                  <a:pt x="712940" y="1388535"/>
                </a:cubicBezTo>
                <a:lnTo>
                  <a:pt x="687672" y="1422541"/>
                </a:lnTo>
                <a:lnTo>
                  <a:pt x="0" y="902734"/>
                </a:lnTo>
                <a:cubicBezTo>
                  <a:pt x="417637" y="350225"/>
                  <a:pt x="1064141" y="17963"/>
                  <a:pt x="1756501" y="0"/>
                </a:cubicBezTo>
                <a:close/>
              </a:path>
            </a:pathLst>
          </a:custGeom>
          <a:noFill/>
          <a:extLst>
            <a:ext uri="{909E8E84-426E-40DD-AFC4-6F175D3DCCD1}">
              <a14:hiddenFill xmlns:a14="http://schemas.microsoft.com/office/drawing/2010/main">
                <a:solidFill>
                  <a:srgbClr val="FFFFFF"/>
                </a:solidFill>
              </a14:hiddenFill>
            </a:ext>
          </a:extLst>
        </p:spPr>
      </p:pic>
      <p:pic>
        <p:nvPicPr>
          <p:cNvPr id="94" name="Picture 93" descr="a blue illuminated sign with a white arrow on it">
            <a:extLst>
              <a:ext uri="{FF2B5EF4-FFF2-40B4-BE49-F238E27FC236}">
                <a16:creationId xmlns:a16="http://schemas.microsoft.com/office/drawing/2014/main" id="{2571DEE3-ED9F-4D64-76F6-6B6D8DDA94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4765" t="11389" r="19367"/>
          <a:stretch>
            <a:fillRect/>
          </a:stretch>
        </p:blipFill>
        <p:spPr bwMode="auto">
          <a:xfrm rot="2367389">
            <a:off x="1311304" y="1774586"/>
            <a:ext cx="2251919" cy="1719767"/>
          </a:xfrm>
          <a:custGeom>
            <a:avLst/>
            <a:gdLst>
              <a:gd name="connsiteX0" fmla="*/ 0 w 1827593"/>
              <a:gd name="connsiteY0" fmla="*/ 0 h 1395714"/>
              <a:gd name="connsiteX1" fmla="*/ 1827593 w 1827593"/>
              <a:gd name="connsiteY1" fmla="*/ 868952 h 1395714"/>
              <a:gd name="connsiteX2" fmla="*/ 1173650 w 1827593"/>
              <a:gd name="connsiteY2" fmla="*/ 1395714 h 1395714"/>
              <a:gd name="connsiteX3" fmla="*/ 1117362 w 1827593"/>
              <a:gd name="connsiteY3" fmla="*/ 1395714 h 1395714"/>
              <a:gd name="connsiteX4" fmla="*/ 1024833 w 1827593"/>
              <a:gd name="connsiteY4" fmla="*/ 1295123 h 1395714"/>
              <a:gd name="connsiteX5" fmla="*/ 25275 w 1827593"/>
              <a:gd name="connsiteY5" fmla="*/ 879499 h 1395714"/>
              <a:gd name="connsiteX6" fmla="*/ 16619 w 1827593"/>
              <a:gd name="connsiteY6" fmla="*/ 879854 h 139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7593" h="1395714">
                <a:moveTo>
                  <a:pt x="0" y="0"/>
                </a:moveTo>
                <a:cubicBezTo>
                  <a:pt x="704999" y="277"/>
                  <a:pt x="1377669" y="320107"/>
                  <a:pt x="1827593" y="868952"/>
                </a:cubicBezTo>
                <a:lnTo>
                  <a:pt x="1173650" y="1395714"/>
                </a:lnTo>
                <a:lnTo>
                  <a:pt x="1117362" y="1395714"/>
                </a:lnTo>
                <a:lnTo>
                  <a:pt x="1024833" y="1295123"/>
                </a:lnTo>
                <a:cubicBezTo>
                  <a:pt x="765512" y="1041405"/>
                  <a:pt x="412702" y="883209"/>
                  <a:pt x="25275" y="879499"/>
                </a:cubicBezTo>
                <a:lnTo>
                  <a:pt x="16619" y="879854"/>
                </a:lnTo>
                <a:close/>
              </a:path>
            </a:pathLst>
          </a:custGeom>
          <a:noFill/>
          <a:extLst>
            <a:ext uri="{909E8E84-426E-40DD-AFC4-6F175D3DCCD1}">
              <a14:hiddenFill xmlns:a14="http://schemas.microsoft.com/office/drawing/2010/main">
                <a:solidFill>
                  <a:srgbClr val="FFFFFF"/>
                </a:solidFill>
              </a14:hiddenFill>
            </a:ext>
          </a:extLst>
        </p:spPr>
      </p:pic>
      <p:pic>
        <p:nvPicPr>
          <p:cNvPr id="93" name="Picture 92" descr="a white dice with a blue arrow on it">
            <a:extLst>
              <a:ext uri="{FF2B5EF4-FFF2-40B4-BE49-F238E27FC236}">
                <a16:creationId xmlns:a16="http://schemas.microsoft.com/office/drawing/2014/main" id="{97162121-B559-78CD-1045-91E815EA71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1908" t="9461" r="27338" b="17654"/>
          <a:stretch>
            <a:fillRect/>
          </a:stretch>
        </p:blipFill>
        <p:spPr bwMode="auto">
          <a:xfrm rot="2367389">
            <a:off x="1253365" y="3250703"/>
            <a:ext cx="1178900" cy="1925384"/>
          </a:xfrm>
          <a:custGeom>
            <a:avLst/>
            <a:gdLst>
              <a:gd name="connsiteX0" fmla="*/ 682364 w 1178900"/>
              <a:gd name="connsiteY0" fmla="*/ 0 h 1925384"/>
              <a:gd name="connsiteX1" fmla="*/ 1121820 w 1178900"/>
              <a:gd name="connsiteY1" fmla="*/ 1925384 h 1925384"/>
              <a:gd name="connsiteX2" fmla="*/ 269949 w 1178900"/>
              <a:gd name="connsiteY2" fmla="*/ 1730950 h 1925384"/>
              <a:gd name="connsiteX3" fmla="*/ 276653 w 1178900"/>
              <a:gd name="connsiteY3" fmla="*/ 1704709 h 1925384"/>
              <a:gd name="connsiteX4" fmla="*/ 305096 w 1178900"/>
              <a:gd name="connsiteY4" fmla="*/ 1420754 h 1925384"/>
              <a:gd name="connsiteX5" fmla="*/ 65999 w 1178900"/>
              <a:gd name="connsiteY5" fmla="*/ 632992 h 1925384"/>
              <a:gd name="connsiteX6" fmla="*/ 0 w 1178900"/>
              <a:gd name="connsiteY6" fmla="*/ 544167 h 192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8900" h="1925384">
                <a:moveTo>
                  <a:pt x="682364" y="0"/>
                </a:moveTo>
                <a:cubicBezTo>
                  <a:pt x="1114189" y="541492"/>
                  <a:pt x="1275936" y="1250155"/>
                  <a:pt x="1121820" y="1925384"/>
                </a:cubicBezTo>
                <a:lnTo>
                  <a:pt x="269949" y="1730950"/>
                </a:lnTo>
                <a:lnTo>
                  <a:pt x="276653" y="1704709"/>
                </a:lnTo>
                <a:cubicBezTo>
                  <a:pt x="295302" y="1612989"/>
                  <a:pt x="305096" y="1518023"/>
                  <a:pt x="305096" y="1420754"/>
                </a:cubicBezTo>
                <a:cubicBezTo>
                  <a:pt x="305096" y="1128949"/>
                  <a:pt x="216952" y="857863"/>
                  <a:pt x="65999" y="632992"/>
                </a:cubicBezTo>
                <a:lnTo>
                  <a:pt x="0" y="544167"/>
                </a:ln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36C9FF-C17D-8CF4-9A5E-EB79113DDF04}"/>
              </a:ext>
            </a:extLst>
          </p:cNvPr>
          <p:cNvSpPr txBox="1"/>
          <p:nvPr/>
        </p:nvSpPr>
        <p:spPr>
          <a:xfrm>
            <a:off x="5311288" y="437485"/>
            <a:ext cx="7757012" cy="830997"/>
          </a:xfrm>
          <a:prstGeom prst="rect">
            <a:avLst/>
          </a:prstGeom>
          <a:noFill/>
        </p:spPr>
        <p:txBody>
          <a:bodyPr wrap="square" rtlCol="0">
            <a:spAutoFit/>
          </a:bodyPr>
          <a:lstStyle/>
          <a:p>
            <a:r>
              <a:rPr lang="en-IN" sz="4800" b="1" u="sng" dirty="0">
                <a:solidFill>
                  <a:schemeClr val="bg1"/>
                </a:solidFill>
                <a:latin typeface="Centaur" panose="02030504050205020304" pitchFamily="18" charset="0"/>
              </a:rPr>
              <a:t>Telegram </a:t>
            </a:r>
            <a:r>
              <a:rPr lang="en-IN" sz="4800" b="1" u="sng" dirty="0" err="1">
                <a:solidFill>
                  <a:schemeClr val="bg1"/>
                </a:solidFill>
                <a:latin typeface="Centaur" panose="02030504050205020304" pitchFamily="18" charset="0"/>
              </a:rPr>
              <a:t>ChatBot</a:t>
            </a:r>
            <a:r>
              <a:rPr lang="en-IN" sz="4800" b="1" u="sng" dirty="0">
                <a:solidFill>
                  <a:schemeClr val="bg1"/>
                </a:solidFill>
                <a:latin typeface="Centaur" panose="02030504050205020304" pitchFamily="18" charset="0"/>
              </a:rPr>
              <a:t> </a:t>
            </a:r>
          </a:p>
        </p:txBody>
      </p:sp>
      <p:sp>
        <p:nvSpPr>
          <p:cNvPr id="4" name="TextBox 3">
            <a:extLst>
              <a:ext uri="{FF2B5EF4-FFF2-40B4-BE49-F238E27FC236}">
                <a16:creationId xmlns:a16="http://schemas.microsoft.com/office/drawing/2014/main" id="{D433EF82-1B29-9C46-1028-50ABD60D032E}"/>
              </a:ext>
            </a:extLst>
          </p:cNvPr>
          <p:cNvSpPr txBox="1"/>
          <p:nvPr/>
        </p:nvSpPr>
        <p:spPr>
          <a:xfrm>
            <a:off x="4175908" y="1268482"/>
            <a:ext cx="7520792" cy="4154984"/>
          </a:xfrm>
          <a:prstGeom prst="rect">
            <a:avLst/>
          </a:prstGeom>
          <a:noFill/>
        </p:spPr>
        <p:txBody>
          <a:bodyPr wrap="square" rtlCol="0">
            <a:spAutoFit/>
          </a:bodyPr>
          <a:lstStyle/>
          <a:p>
            <a:endParaRPr lang="en-US" sz="2400" b="0" i="1" dirty="0">
              <a:solidFill>
                <a:schemeClr val="bg1"/>
              </a:solidFill>
              <a:effectLst/>
              <a:latin typeface="Centaur" panose="02030504050205020304" pitchFamily="18" charset="0"/>
            </a:endParaRPr>
          </a:p>
          <a:p>
            <a:r>
              <a:rPr lang="en-US" sz="2400" i="1" dirty="0">
                <a:solidFill>
                  <a:schemeClr val="bg1"/>
                </a:solidFill>
                <a:latin typeface="Centaur" panose="02030504050205020304" pitchFamily="18" charset="0"/>
              </a:rPr>
              <a:t>T</a:t>
            </a:r>
            <a:r>
              <a:rPr lang="en-US" sz="2400" b="0" i="1" dirty="0">
                <a:solidFill>
                  <a:schemeClr val="bg1"/>
                </a:solidFill>
                <a:effectLst/>
                <a:latin typeface="Centaur" panose="02030504050205020304" pitchFamily="18" charset="0"/>
              </a:rPr>
              <a:t>he growth of Telegram's bot ecosystem, user demographics, and the reasons behind the increasing popularity of Telegram bots is astounding. Review literature that discusses different frameworks, platforms, and libraries available for developing Telegram bots. Evaluate their features, capabilities, ease of use, and community support to identify the most suitable options for bot development. Examine metrics such as user satisfaction, engagement, task completion rates, and response accuracy to assess the effectiveness and usability of Telegram bots in different scenarios.</a:t>
            </a:r>
            <a:endParaRPr lang="en-IN" sz="2400" i="1" dirty="0">
              <a:solidFill>
                <a:schemeClr val="bg1"/>
              </a:solidFill>
              <a:latin typeface="Centaur" panose="02030504050205020304" pitchFamily="18" charset="0"/>
            </a:endParaRPr>
          </a:p>
        </p:txBody>
      </p:sp>
      <p:pic>
        <p:nvPicPr>
          <p:cNvPr id="6" name="Graphic 5" descr="Send with solid fill">
            <a:extLst>
              <a:ext uri="{FF2B5EF4-FFF2-40B4-BE49-F238E27FC236}">
                <a16:creationId xmlns:a16="http://schemas.microsoft.com/office/drawing/2014/main" id="{70452DE1-EF58-EE3E-1233-C96B8270B3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52348" y="251754"/>
            <a:ext cx="1247119" cy="1247119"/>
          </a:xfrm>
          <a:prstGeom prst="rect">
            <a:avLst/>
          </a:prstGeom>
        </p:spPr>
      </p:pic>
      <p:pic>
        <p:nvPicPr>
          <p:cNvPr id="8" name="Graphic 7" descr="Cloud Computing with solid fill">
            <a:extLst>
              <a:ext uri="{FF2B5EF4-FFF2-40B4-BE49-F238E27FC236}">
                <a16:creationId xmlns:a16="http://schemas.microsoft.com/office/drawing/2014/main" id="{CA1EFE93-58C4-DF28-5E70-60735B292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99420" y="5426737"/>
            <a:ext cx="1242060" cy="1242060"/>
          </a:xfrm>
          <a:prstGeom prst="rect">
            <a:avLst/>
          </a:prstGeom>
        </p:spPr>
      </p:pic>
      <p:pic>
        <p:nvPicPr>
          <p:cNvPr id="2" name="Graphic 1" descr="Books on shelf with solid fill">
            <a:extLst>
              <a:ext uri="{FF2B5EF4-FFF2-40B4-BE49-F238E27FC236}">
                <a16:creationId xmlns:a16="http://schemas.microsoft.com/office/drawing/2014/main" id="{6C10FBD1-06D3-2601-F56B-E3709E23993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86811" y="-1174819"/>
            <a:ext cx="914400" cy="914400"/>
          </a:xfrm>
          <a:prstGeom prst="rect">
            <a:avLst/>
          </a:prstGeom>
        </p:spPr>
      </p:pic>
      <p:pic>
        <p:nvPicPr>
          <p:cNvPr id="5" name="Graphic 4" descr="Bar chart with solid fill">
            <a:extLst>
              <a:ext uri="{FF2B5EF4-FFF2-40B4-BE49-F238E27FC236}">
                <a16:creationId xmlns:a16="http://schemas.microsoft.com/office/drawing/2014/main" id="{674A3011-595C-FA9C-CA4F-93C22078299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117624" y="7945268"/>
            <a:ext cx="1063127" cy="1063127"/>
          </a:xfrm>
          <a:prstGeom prst="rect">
            <a:avLst/>
          </a:prstGeom>
        </p:spPr>
      </p:pic>
      <p:sp>
        <p:nvSpPr>
          <p:cNvPr id="7" name="TextBox 6">
            <a:extLst>
              <a:ext uri="{FF2B5EF4-FFF2-40B4-BE49-F238E27FC236}">
                <a16:creationId xmlns:a16="http://schemas.microsoft.com/office/drawing/2014/main" id="{3FDCE7DF-9386-E3D7-9E9C-D9DEC3D9CAEB}"/>
              </a:ext>
            </a:extLst>
          </p:cNvPr>
          <p:cNvSpPr txBox="1"/>
          <p:nvPr/>
        </p:nvSpPr>
        <p:spPr>
          <a:xfrm>
            <a:off x="31129" y="3315557"/>
            <a:ext cx="1295252" cy="461665"/>
          </a:xfrm>
          <a:prstGeom prst="rect">
            <a:avLst/>
          </a:prstGeom>
          <a:noFill/>
        </p:spPr>
        <p:txBody>
          <a:bodyPr wrap="square" rtlCol="0">
            <a:spAutoFit/>
          </a:bodyPr>
          <a:lstStyle/>
          <a:p>
            <a:r>
              <a:rPr lang="en-IN" sz="2400" b="1" dirty="0">
                <a:solidFill>
                  <a:schemeClr val="bg1"/>
                </a:solidFill>
                <a:latin typeface="Centaur" panose="02030504050205020304" pitchFamily="18" charset="0"/>
              </a:rPr>
              <a:t>Content</a:t>
            </a:r>
          </a:p>
        </p:txBody>
      </p:sp>
    </p:spTree>
    <p:extLst>
      <p:ext uri="{BB962C8B-B14F-4D97-AF65-F5344CB8AC3E}">
        <p14:creationId xmlns:p14="http://schemas.microsoft.com/office/powerpoint/2010/main" val="835928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1287</TotalTime>
  <Words>1802</Words>
  <Application>Microsoft Office PowerPoint</Application>
  <PresentationFormat>Widescreen</PresentationFormat>
  <Paragraphs>114</Paragraphs>
  <Slides>21</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Algerian</vt:lpstr>
      <vt:lpstr>Arial</vt:lpstr>
      <vt:lpstr>BigNoodleTitling</vt:lpstr>
      <vt:lpstr>Calibri</vt:lpstr>
      <vt:lpstr>Calibri Light</vt:lpstr>
      <vt:lpstr>Centaur</vt:lpstr>
      <vt:lpstr>Century Gothic</vt:lpstr>
      <vt:lpstr>Copperplate Gothic Bold</vt:lpstr>
      <vt:lpstr>Söhne</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the ChatGPT Telegram Bot</dc:title>
  <dc:creator>Sahil Arankalle</dc:creator>
  <cp:lastModifiedBy>Sahil Arankalle</cp:lastModifiedBy>
  <cp:revision>11</cp:revision>
  <dcterms:created xsi:type="dcterms:W3CDTF">2023-06-02T16:00:05Z</dcterms:created>
  <dcterms:modified xsi:type="dcterms:W3CDTF">2023-06-19T08:59:34Z</dcterms:modified>
</cp:coreProperties>
</file>